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Lst>
  <p:notesMasterIdLst>
    <p:notesMasterId r:id="rId54"/>
  </p:notesMasterIdLst>
  <p:handoutMasterIdLst>
    <p:handoutMasterId r:id="rId55"/>
  </p:handoutMasterIdLst>
  <p:sldIdLst>
    <p:sldId id="256" r:id="rId2"/>
    <p:sldId id="257" r:id="rId3"/>
    <p:sldId id="258" r:id="rId4"/>
    <p:sldId id="285" r:id="rId5"/>
    <p:sldId id="288" r:id="rId6"/>
    <p:sldId id="290" r:id="rId7"/>
    <p:sldId id="337" r:id="rId8"/>
    <p:sldId id="289" r:id="rId9"/>
    <p:sldId id="291" r:id="rId10"/>
    <p:sldId id="333" r:id="rId11"/>
    <p:sldId id="332" r:id="rId12"/>
    <p:sldId id="286" r:id="rId13"/>
    <p:sldId id="287" r:id="rId14"/>
    <p:sldId id="311" r:id="rId15"/>
    <p:sldId id="338" r:id="rId16"/>
    <p:sldId id="336" r:id="rId17"/>
    <p:sldId id="334" r:id="rId18"/>
    <p:sldId id="335" r:id="rId19"/>
    <p:sldId id="312" r:id="rId20"/>
    <p:sldId id="313" r:id="rId21"/>
    <p:sldId id="314" r:id="rId22"/>
    <p:sldId id="315" r:id="rId23"/>
    <p:sldId id="316" r:id="rId24"/>
    <p:sldId id="339" r:id="rId25"/>
    <p:sldId id="358" r:id="rId26"/>
    <p:sldId id="359" r:id="rId27"/>
    <p:sldId id="354" r:id="rId28"/>
    <p:sldId id="355" r:id="rId29"/>
    <p:sldId id="340" r:id="rId30"/>
    <p:sldId id="341" r:id="rId31"/>
    <p:sldId id="360" r:id="rId32"/>
    <p:sldId id="361" r:id="rId33"/>
    <p:sldId id="292" r:id="rId34"/>
    <p:sldId id="326" r:id="rId35"/>
    <p:sldId id="327" r:id="rId36"/>
    <p:sldId id="328" r:id="rId37"/>
    <p:sldId id="329" r:id="rId38"/>
    <p:sldId id="330"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7" r:id="rId52"/>
    <p:sldId id="259" r:id="rId53"/>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ja-JP"/>
          </a:p>
        </p:txBody>
      </p:sp>
      <p:sp>
        <p:nvSpPr>
          <p:cNvPr id="99331"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ja-JP"/>
          </a:p>
        </p:txBody>
      </p:sp>
      <p:sp>
        <p:nvSpPr>
          <p:cNvPr id="99332"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ja-JP"/>
          </a:p>
        </p:txBody>
      </p:sp>
      <p:sp>
        <p:nvSpPr>
          <p:cNvPr id="99333"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F5A75C5-E5B4-4163-A752-AFD3F4B04F59}" type="slidenum">
              <a:rPr lang="en-US" altLang="ja-JP"/>
              <a:pPr>
                <a:defRPr/>
              </a:pPr>
              <a:t>‹#›</a:t>
            </a:fld>
            <a:endParaRPr lang="en-US" altLang="ja-JP"/>
          </a:p>
        </p:txBody>
      </p:sp>
    </p:spTree>
    <p:extLst>
      <p:ext uri="{BB962C8B-B14F-4D97-AF65-F5344CB8AC3E}">
        <p14:creationId xmlns:p14="http://schemas.microsoft.com/office/powerpoint/2010/main" val="2692767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ja-JP"/>
          </a:p>
        </p:txBody>
      </p:sp>
      <p:sp>
        <p:nvSpPr>
          <p:cNvPr id="107523"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7525"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7526"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ja-JP"/>
          </a:p>
        </p:txBody>
      </p:sp>
      <p:sp>
        <p:nvSpPr>
          <p:cNvPr id="107527"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91EC44E-47FA-4C37-AA88-C488721E60AA}" type="slidenum">
              <a:rPr lang="en-US" altLang="ja-JP"/>
              <a:pPr>
                <a:defRPr/>
              </a:pPr>
              <a:t>‹#›</a:t>
            </a:fld>
            <a:endParaRPr lang="en-US" altLang="ja-JP"/>
          </a:p>
        </p:txBody>
      </p:sp>
    </p:spTree>
    <p:extLst>
      <p:ext uri="{BB962C8B-B14F-4D97-AF65-F5344CB8AC3E}">
        <p14:creationId xmlns:p14="http://schemas.microsoft.com/office/powerpoint/2010/main" val="2345873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CD72AB0-62E5-43F4-A8CD-C4E9E364C828}" type="slidenum">
              <a:rPr lang="en-US" altLang="ja-JP"/>
              <a:pPr/>
              <a:t>1</a:t>
            </a:fld>
            <a:endParaRPr lang="en-US" altLang="ja-JP"/>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45032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91EC44E-47FA-4C37-AA88-C488721E60AA}" type="slidenum">
              <a:rPr lang="en-US" altLang="ja-JP" smtClean="0"/>
              <a:pPr>
                <a:defRPr/>
              </a:pPr>
              <a:t>17</a:t>
            </a:fld>
            <a:endParaRPr lang="en-US" altLang="ja-JP"/>
          </a:p>
        </p:txBody>
      </p:sp>
    </p:spTree>
    <p:extLst>
      <p:ext uri="{BB962C8B-B14F-4D97-AF65-F5344CB8AC3E}">
        <p14:creationId xmlns:p14="http://schemas.microsoft.com/office/powerpoint/2010/main" val="44605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422225F-5AC4-4FE0-AA53-4AD5EA250560}" type="slidenum">
              <a:rPr lang="en-US" altLang="ja-JP"/>
              <a:pPr>
                <a:defRPr/>
              </a:pPr>
              <a:t>‹#›</a:t>
            </a:fld>
            <a:endParaRPr lang="en-US" altLang="ja-JP"/>
          </a:p>
        </p:txBody>
      </p:sp>
    </p:spTree>
    <p:extLst>
      <p:ext uri="{BB962C8B-B14F-4D97-AF65-F5344CB8AC3E}">
        <p14:creationId xmlns:p14="http://schemas.microsoft.com/office/powerpoint/2010/main" val="393352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33F98D0-359D-4C6B-9F58-66B81C629344}" type="slidenum">
              <a:rPr lang="en-US" altLang="ja-JP"/>
              <a:pPr>
                <a:defRPr/>
              </a:pPr>
              <a:t>‹#›</a:t>
            </a:fld>
            <a:endParaRPr lang="en-US" altLang="ja-JP"/>
          </a:p>
        </p:txBody>
      </p:sp>
    </p:spTree>
    <p:extLst>
      <p:ext uri="{BB962C8B-B14F-4D97-AF65-F5344CB8AC3E}">
        <p14:creationId xmlns:p14="http://schemas.microsoft.com/office/powerpoint/2010/main" val="210634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9ED518F-747C-4FC7-BAFD-A6333D4DF9E1}" type="slidenum">
              <a:rPr lang="en-US" altLang="ja-JP"/>
              <a:pPr>
                <a:defRPr/>
              </a:pPr>
              <a:t>‹#›</a:t>
            </a:fld>
            <a:endParaRPr lang="en-US" altLang="ja-JP"/>
          </a:p>
        </p:txBody>
      </p:sp>
    </p:spTree>
    <p:extLst>
      <p:ext uri="{BB962C8B-B14F-4D97-AF65-F5344CB8AC3E}">
        <p14:creationId xmlns:p14="http://schemas.microsoft.com/office/powerpoint/2010/main" val="401891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15A933F-D876-40A8-B74E-85C4BCAFEBAB}" type="slidenum">
              <a:rPr lang="en-US" altLang="ja-JP"/>
              <a:pPr>
                <a:defRPr/>
              </a:pPr>
              <a:t>‹#›</a:t>
            </a:fld>
            <a:endParaRPr lang="en-US" altLang="ja-JP"/>
          </a:p>
        </p:txBody>
      </p:sp>
    </p:spTree>
    <p:extLst>
      <p:ext uri="{BB962C8B-B14F-4D97-AF65-F5344CB8AC3E}">
        <p14:creationId xmlns:p14="http://schemas.microsoft.com/office/powerpoint/2010/main" val="254033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02108FA-B3E2-48B1-854D-1AAD0D543C6C}" type="slidenum">
              <a:rPr lang="en-US" altLang="ja-JP"/>
              <a:pPr>
                <a:defRPr/>
              </a:pPr>
              <a:t>‹#›</a:t>
            </a:fld>
            <a:endParaRPr lang="en-US" altLang="ja-JP"/>
          </a:p>
        </p:txBody>
      </p:sp>
    </p:spTree>
    <p:extLst>
      <p:ext uri="{BB962C8B-B14F-4D97-AF65-F5344CB8AC3E}">
        <p14:creationId xmlns:p14="http://schemas.microsoft.com/office/powerpoint/2010/main" val="77321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B80A252-FA10-4511-B4EF-E0264040C608}" type="slidenum">
              <a:rPr lang="en-US" altLang="ja-JP"/>
              <a:pPr>
                <a:defRPr/>
              </a:pPr>
              <a:t>‹#›</a:t>
            </a:fld>
            <a:endParaRPr lang="en-US" altLang="ja-JP"/>
          </a:p>
        </p:txBody>
      </p:sp>
    </p:spTree>
    <p:extLst>
      <p:ext uri="{BB962C8B-B14F-4D97-AF65-F5344CB8AC3E}">
        <p14:creationId xmlns:p14="http://schemas.microsoft.com/office/powerpoint/2010/main" val="868480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3F0AD1F-6C20-4D89-BC89-108C37B0CF87}" type="slidenum">
              <a:rPr lang="en-US" altLang="ja-JP"/>
              <a:pPr>
                <a:defRPr/>
              </a:pPr>
              <a:t>‹#›</a:t>
            </a:fld>
            <a:endParaRPr lang="en-US" altLang="ja-JP"/>
          </a:p>
        </p:txBody>
      </p:sp>
    </p:spTree>
    <p:extLst>
      <p:ext uri="{BB962C8B-B14F-4D97-AF65-F5344CB8AC3E}">
        <p14:creationId xmlns:p14="http://schemas.microsoft.com/office/powerpoint/2010/main" val="268245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0F8B186-F9F9-43C0-9F07-B9960901A435}" type="slidenum">
              <a:rPr lang="en-US" altLang="ja-JP"/>
              <a:pPr>
                <a:defRPr/>
              </a:pPr>
              <a:t>‹#›</a:t>
            </a:fld>
            <a:endParaRPr lang="en-US" altLang="ja-JP"/>
          </a:p>
        </p:txBody>
      </p:sp>
    </p:spTree>
    <p:extLst>
      <p:ext uri="{BB962C8B-B14F-4D97-AF65-F5344CB8AC3E}">
        <p14:creationId xmlns:p14="http://schemas.microsoft.com/office/powerpoint/2010/main" val="331434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AAD4323-7C93-4949-8E9C-BAEA03AA927E}" type="slidenum">
              <a:rPr lang="en-US" altLang="ja-JP"/>
              <a:pPr>
                <a:defRPr/>
              </a:pPr>
              <a:t>‹#›</a:t>
            </a:fld>
            <a:endParaRPr lang="en-US" altLang="ja-JP"/>
          </a:p>
        </p:txBody>
      </p:sp>
    </p:spTree>
    <p:extLst>
      <p:ext uri="{BB962C8B-B14F-4D97-AF65-F5344CB8AC3E}">
        <p14:creationId xmlns:p14="http://schemas.microsoft.com/office/powerpoint/2010/main" val="370065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5AFD07C-047D-4D8F-AD36-447712190A2F}" type="slidenum">
              <a:rPr lang="en-US" altLang="ja-JP"/>
              <a:pPr>
                <a:defRPr/>
              </a:pPr>
              <a:t>‹#›</a:t>
            </a:fld>
            <a:endParaRPr lang="en-US" altLang="ja-JP"/>
          </a:p>
        </p:txBody>
      </p:sp>
    </p:spTree>
    <p:extLst>
      <p:ext uri="{BB962C8B-B14F-4D97-AF65-F5344CB8AC3E}">
        <p14:creationId xmlns:p14="http://schemas.microsoft.com/office/powerpoint/2010/main" val="217331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011D580-D622-4FB7-ADAC-CBAF8331A459}" type="slidenum">
              <a:rPr lang="en-US" altLang="ja-JP"/>
              <a:pPr>
                <a:defRPr/>
              </a:pPr>
              <a:t>‹#›</a:t>
            </a:fld>
            <a:endParaRPr lang="en-US" altLang="ja-JP"/>
          </a:p>
        </p:txBody>
      </p:sp>
    </p:spTree>
    <p:extLst>
      <p:ext uri="{BB962C8B-B14F-4D97-AF65-F5344CB8AC3E}">
        <p14:creationId xmlns:p14="http://schemas.microsoft.com/office/powerpoint/2010/main" val="217673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ja-JP"/>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ja-JP"/>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7333CDC-EA9D-4AF5-9A29-40D363A5081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forest.impress.co.jp/library/software/jtrim/" TargetMode="External"/><Relationship Id="rId7" Type="http://schemas.openxmlformats.org/officeDocument/2006/relationships/image" Target="../media/image24.jpeg"/><Relationship Id="rId2" Type="http://schemas.openxmlformats.org/officeDocument/2006/relationships/hyperlink" Target="http://www.forest.impress.co.jp/library/software/vix/"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www.forest.impress.co.jp/library/software/terapad/" TargetMode="External"/><Relationship Id="rId10" Type="http://schemas.openxmlformats.org/officeDocument/2006/relationships/image" Target="../media/image27.png"/><Relationship Id="rId4" Type="http://schemas.openxmlformats.org/officeDocument/2006/relationships/hyperlink" Target="http://www.yoshida.nagoya/syukukaku" TargetMode="External"/><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30262" y="495606"/>
            <a:ext cx="7772400" cy="1470025"/>
          </a:xfrm>
        </p:spPr>
        <p:txBody>
          <a:bodyPr anchor="ctr"/>
          <a:lstStyle/>
          <a:p>
            <a:pPr eaLnBrk="1" hangingPunct="1"/>
            <a:r>
              <a:rPr lang="ja-JP" altLang="en-US" sz="4400" dirty="0" smtClean="0"/>
              <a:t>シニアのためのパソコン講座</a:t>
            </a:r>
          </a:p>
        </p:txBody>
      </p:sp>
      <p:sp>
        <p:nvSpPr>
          <p:cNvPr id="4099" name="Rectangle 3"/>
          <p:cNvSpPr>
            <a:spLocks noGrp="1" noChangeArrowheads="1"/>
          </p:cNvSpPr>
          <p:nvPr>
            <p:ph type="subTitle" idx="1"/>
          </p:nvPr>
        </p:nvSpPr>
        <p:spPr>
          <a:xfrm>
            <a:off x="1393370" y="3887556"/>
            <a:ext cx="6347279" cy="2349756"/>
          </a:xfrm>
          <a:solidFill>
            <a:srgbClr val="FFFF99"/>
          </a:solidFill>
        </p:spPr>
        <p:txBody>
          <a:bodyPr/>
          <a:lstStyle/>
          <a:p>
            <a:pPr eaLnBrk="1" hangingPunct="1"/>
            <a:r>
              <a:rPr lang="ja-JP" altLang="en-US" sz="3200" dirty="0" smtClean="0"/>
              <a:t>主催：中川西地区センター</a:t>
            </a:r>
          </a:p>
          <a:p>
            <a:pPr eaLnBrk="1" hangingPunct="1"/>
            <a:r>
              <a:rPr lang="ja-JP" altLang="en-US" sz="3200" dirty="0" smtClean="0"/>
              <a:t>講師：つづき交流ステーション</a:t>
            </a:r>
          </a:p>
          <a:p>
            <a:pPr eaLnBrk="1" hangingPunct="1"/>
            <a:r>
              <a:rPr lang="ja-JP" altLang="en-US" sz="3200" dirty="0" smtClean="0"/>
              <a:t>副代表　王子全主</a:t>
            </a:r>
          </a:p>
        </p:txBody>
      </p:sp>
      <p:sp>
        <p:nvSpPr>
          <p:cNvPr id="4100" name="Text Box 4"/>
          <p:cNvSpPr txBox="1">
            <a:spLocks noChangeArrowheads="1"/>
          </p:cNvSpPr>
          <p:nvPr/>
        </p:nvSpPr>
        <p:spPr bwMode="auto">
          <a:xfrm>
            <a:off x="1692275" y="2852738"/>
            <a:ext cx="60483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dirty="0" smtClean="0"/>
              <a:t> 平成</a:t>
            </a:r>
            <a:r>
              <a:rPr lang="en-US" altLang="ja-JP" dirty="0" smtClean="0"/>
              <a:t>29</a:t>
            </a:r>
            <a:r>
              <a:rPr lang="ja-JP" altLang="en-US" dirty="0" smtClean="0"/>
              <a:t>年</a:t>
            </a:r>
            <a:r>
              <a:rPr lang="en-US" altLang="ja-JP" dirty="0" smtClean="0"/>
              <a:t>5</a:t>
            </a:r>
            <a:r>
              <a:rPr lang="ja-JP" altLang="en-US" dirty="0" smtClean="0"/>
              <a:t>月</a:t>
            </a:r>
            <a:r>
              <a:rPr lang="en-US" altLang="ja-JP" dirty="0" smtClean="0"/>
              <a:t>16</a:t>
            </a:r>
            <a:r>
              <a:rPr lang="ja-JP" altLang="en-US" dirty="0" smtClean="0"/>
              <a:t>日、</a:t>
            </a:r>
            <a:r>
              <a:rPr lang="en-US" altLang="ja-JP" dirty="0" smtClean="0"/>
              <a:t>23</a:t>
            </a:r>
            <a:r>
              <a:rPr lang="ja-JP" altLang="en-US" dirty="0" smtClean="0"/>
              <a:t>日、</a:t>
            </a:r>
            <a:r>
              <a:rPr lang="en-US" altLang="ja-JP" dirty="0" smtClean="0"/>
              <a:t>30</a:t>
            </a:r>
            <a:r>
              <a:rPr lang="ja-JP" altLang="en-US" dirty="0" smtClean="0"/>
              <a:t>日、</a:t>
            </a:r>
            <a:r>
              <a:rPr lang="en-US" altLang="ja-JP" dirty="0" smtClean="0"/>
              <a:t>6</a:t>
            </a:r>
            <a:r>
              <a:rPr lang="ja-JP" altLang="en-US" dirty="0" smtClean="0"/>
              <a:t>月</a:t>
            </a:r>
            <a:r>
              <a:rPr lang="en-US" altLang="ja-JP" dirty="0" smtClean="0"/>
              <a:t>6</a:t>
            </a:r>
            <a:r>
              <a:rPr lang="ja-JP" altLang="en-US" dirty="0" smtClean="0"/>
              <a:t>日、</a:t>
            </a:r>
            <a:r>
              <a:rPr lang="en-US" altLang="ja-JP" dirty="0" smtClean="0"/>
              <a:t>13</a:t>
            </a:r>
            <a:r>
              <a:rPr lang="ja-JP" altLang="en-US" dirty="0" smtClean="0"/>
              <a:t>日、</a:t>
            </a:r>
            <a:r>
              <a:rPr lang="en-US" altLang="ja-JP" dirty="0" smtClean="0"/>
              <a:t>20</a:t>
            </a:r>
            <a:r>
              <a:rPr lang="ja-JP" altLang="en-US" dirty="0" smtClean="0"/>
              <a:t>日</a:t>
            </a:r>
            <a:endParaRPr lang="en-US" altLang="ja-JP" dirty="0" smtClean="0"/>
          </a:p>
          <a:p>
            <a:pPr algn="ctr" eaLnBrk="1" hangingPunct="1">
              <a:spcBef>
                <a:spcPct val="50000"/>
              </a:spcBef>
            </a:pPr>
            <a:r>
              <a:rPr lang="ja-JP" altLang="en-US" dirty="0" smtClean="0"/>
              <a:t>毎週（火）開催連続</a:t>
            </a:r>
            <a:r>
              <a:rPr lang="en-US" altLang="ja-JP" dirty="0" smtClean="0"/>
              <a:t>6</a:t>
            </a:r>
            <a:r>
              <a:rPr lang="ja-JP" altLang="en-US" dirty="0" smtClean="0"/>
              <a:t>日間</a:t>
            </a:r>
            <a:endParaRPr lang="ja-JP" altLang="en-US" dirty="0"/>
          </a:p>
        </p:txBody>
      </p:sp>
      <p:sp>
        <p:nvSpPr>
          <p:cNvPr id="2" name="テキスト ボックス 1"/>
          <p:cNvSpPr txBox="1"/>
          <p:nvPr/>
        </p:nvSpPr>
        <p:spPr>
          <a:xfrm>
            <a:off x="1656400" y="1956419"/>
            <a:ext cx="6624736" cy="646331"/>
          </a:xfrm>
          <a:prstGeom prst="rect">
            <a:avLst/>
          </a:prstGeom>
          <a:noFill/>
        </p:spPr>
        <p:txBody>
          <a:bodyPr wrap="square" rtlCol="0">
            <a:spAutoFit/>
          </a:bodyPr>
          <a:lstStyle/>
          <a:p>
            <a:r>
              <a:rPr lang="ja-JP" altLang="en-US" sz="3600" dirty="0"/>
              <a:t>「写真の整理・加工を楽しもう！」</a:t>
            </a:r>
          </a:p>
        </p:txBody>
      </p:sp>
      <p:sp>
        <p:nvSpPr>
          <p:cNvPr id="3" name="テキスト ボックス 2"/>
          <p:cNvSpPr txBox="1"/>
          <p:nvPr/>
        </p:nvSpPr>
        <p:spPr>
          <a:xfrm>
            <a:off x="2843808" y="5592607"/>
            <a:ext cx="5040560" cy="523220"/>
          </a:xfrm>
          <a:prstGeom prst="rect">
            <a:avLst/>
          </a:prstGeom>
          <a:noFill/>
        </p:spPr>
        <p:txBody>
          <a:bodyPr wrap="square" rtlCol="0">
            <a:spAutoFit/>
          </a:bodyPr>
          <a:lstStyle/>
          <a:p>
            <a:r>
              <a:rPr lang="en-US" altLang="ja-JP" sz="2800" dirty="0"/>
              <a:t>pasopia@gmail.com</a:t>
            </a:r>
            <a:endParaRPr kumimoji="1" lang="ja-JP" alt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858CC21-C1A8-49B8-95C7-70CEBA1AF947}" type="slidenum">
              <a:rPr lang="en-US" altLang="ja-JP"/>
              <a:pPr/>
              <a:t>10</a:t>
            </a:fld>
            <a:endParaRPr lang="en-US" altLang="ja-JP"/>
          </a:p>
        </p:txBody>
      </p:sp>
      <p:sp>
        <p:nvSpPr>
          <p:cNvPr id="16387" name="Rectangle 2"/>
          <p:cNvSpPr>
            <a:spLocks noGrp="1" noChangeArrowheads="1"/>
          </p:cNvSpPr>
          <p:nvPr>
            <p:ph type="title"/>
          </p:nvPr>
        </p:nvSpPr>
        <p:spPr/>
        <p:txBody>
          <a:bodyPr/>
          <a:lstStyle/>
          <a:p>
            <a:pPr eaLnBrk="1" hangingPunct="1"/>
            <a:r>
              <a:rPr lang="ja-JP" altLang="en-US" smtClean="0"/>
              <a:t>パソコン・ファイルの保存場所</a:t>
            </a:r>
          </a:p>
        </p:txBody>
      </p:sp>
      <p:sp>
        <p:nvSpPr>
          <p:cNvPr id="16388" name="Rectangle 4"/>
          <p:cNvSpPr>
            <a:spLocks noChangeArrowheads="1"/>
          </p:cNvSpPr>
          <p:nvPr/>
        </p:nvSpPr>
        <p:spPr bwMode="auto">
          <a:xfrm>
            <a:off x="755650" y="1773238"/>
            <a:ext cx="936625"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89" name="Rectangle 5"/>
          <p:cNvSpPr>
            <a:spLocks noChangeArrowheads="1"/>
          </p:cNvSpPr>
          <p:nvPr/>
        </p:nvSpPr>
        <p:spPr bwMode="auto">
          <a:xfrm>
            <a:off x="1979613" y="2349500"/>
            <a:ext cx="2016125" cy="35877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0" name="Rectangle 6"/>
          <p:cNvSpPr>
            <a:spLocks noChangeArrowheads="1"/>
          </p:cNvSpPr>
          <p:nvPr/>
        </p:nvSpPr>
        <p:spPr bwMode="auto">
          <a:xfrm>
            <a:off x="1979613" y="3068638"/>
            <a:ext cx="2016125" cy="3603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1" name="Rectangle 7"/>
          <p:cNvSpPr>
            <a:spLocks noChangeArrowheads="1"/>
          </p:cNvSpPr>
          <p:nvPr/>
        </p:nvSpPr>
        <p:spPr bwMode="auto">
          <a:xfrm>
            <a:off x="1979613" y="3716338"/>
            <a:ext cx="2016125" cy="3603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2" name="Rectangle 8"/>
          <p:cNvSpPr>
            <a:spLocks noChangeArrowheads="1"/>
          </p:cNvSpPr>
          <p:nvPr/>
        </p:nvSpPr>
        <p:spPr bwMode="auto">
          <a:xfrm>
            <a:off x="1979613" y="4365625"/>
            <a:ext cx="2016125" cy="36036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3" name="Rectangle 9"/>
          <p:cNvSpPr>
            <a:spLocks noChangeArrowheads="1"/>
          </p:cNvSpPr>
          <p:nvPr/>
        </p:nvSpPr>
        <p:spPr bwMode="auto">
          <a:xfrm>
            <a:off x="1979613" y="5013325"/>
            <a:ext cx="2016125" cy="36036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4" name="Rectangle 10"/>
          <p:cNvSpPr>
            <a:spLocks noChangeArrowheads="1"/>
          </p:cNvSpPr>
          <p:nvPr/>
        </p:nvSpPr>
        <p:spPr bwMode="auto">
          <a:xfrm>
            <a:off x="1979613" y="1773238"/>
            <a:ext cx="2016125" cy="3603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5" name="Rectangle 11"/>
          <p:cNvSpPr>
            <a:spLocks noChangeArrowheads="1"/>
          </p:cNvSpPr>
          <p:nvPr/>
        </p:nvSpPr>
        <p:spPr bwMode="auto">
          <a:xfrm>
            <a:off x="1979613" y="5734050"/>
            <a:ext cx="2016125" cy="3603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96" name="Text Box 12"/>
          <p:cNvSpPr txBox="1">
            <a:spLocks noChangeArrowheads="1"/>
          </p:cNvSpPr>
          <p:nvPr/>
        </p:nvSpPr>
        <p:spPr bwMode="auto">
          <a:xfrm>
            <a:off x="900113" y="1773238"/>
            <a:ext cx="720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400"/>
              <a:t>PC</a:t>
            </a:r>
          </a:p>
        </p:txBody>
      </p:sp>
      <p:sp>
        <p:nvSpPr>
          <p:cNvPr id="16397" name="Text Box 13"/>
          <p:cNvSpPr txBox="1">
            <a:spLocks noChangeArrowheads="1"/>
          </p:cNvSpPr>
          <p:nvPr/>
        </p:nvSpPr>
        <p:spPr bwMode="auto">
          <a:xfrm>
            <a:off x="2051050" y="1773238"/>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ダウンロード</a:t>
            </a:r>
          </a:p>
        </p:txBody>
      </p:sp>
      <p:sp>
        <p:nvSpPr>
          <p:cNvPr id="16398" name="Text Box 14"/>
          <p:cNvSpPr txBox="1">
            <a:spLocks noChangeArrowheads="1"/>
          </p:cNvSpPr>
          <p:nvPr/>
        </p:nvSpPr>
        <p:spPr bwMode="auto">
          <a:xfrm>
            <a:off x="2051050" y="23495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デスクトップ</a:t>
            </a:r>
          </a:p>
        </p:txBody>
      </p:sp>
      <p:sp>
        <p:nvSpPr>
          <p:cNvPr id="16399" name="Text Box 15"/>
          <p:cNvSpPr txBox="1">
            <a:spLocks noChangeArrowheads="1"/>
          </p:cNvSpPr>
          <p:nvPr/>
        </p:nvSpPr>
        <p:spPr bwMode="auto">
          <a:xfrm>
            <a:off x="1979613" y="4365625"/>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ビデオ</a:t>
            </a:r>
          </a:p>
        </p:txBody>
      </p:sp>
      <p:sp>
        <p:nvSpPr>
          <p:cNvPr id="16400" name="Text Box 16"/>
          <p:cNvSpPr txBox="1">
            <a:spLocks noChangeArrowheads="1"/>
          </p:cNvSpPr>
          <p:nvPr/>
        </p:nvSpPr>
        <p:spPr bwMode="auto">
          <a:xfrm>
            <a:off x="1979613" y="3068638"/>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ドキュメント</a:t>
            </a:r>
          </a:p>
        </p:txBody>
      </p:sp>
      <p:sp>
        <p:nvSpPr>
          <p:cNvPr id="16401" name="Text Box 17"/>
          <p:cNvSpPr txBox="1">
            <a:spLocks noChangeArrowheads="1"/>
          </p:cNvSpPr>
          <p:nvPr/>
        </p:nvSpPr>
        <p:spPr bwMode="auto">
          <a:xfrm>
            <a:off x="1979613" y="5013325"/>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ミュージック</a:t>
            </a:r>
          </a:p>
        </p:txBody>
      </p:sp>
      <p:sp>
        <p:nvSpPr>
          <p:cNvPr id="16402" name="Text Box 18"/>
          <p:cNvSpPr txBox="1">
            <a:spLocks noChangeArrowheads="1"/>
          </p:cNvSpPr>
          <p:nvPr/>
        </p:nvSpPr>
        <p:spPr bwMode="auto">
          <a:xfrm>
            <a:off x="1979613" y="5734050"/>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ローカルディスク　</a:t>
            </a:r>
            <a:r>
              <a:rPr lang="en-US" altLang="ja-JP" sz="1600" b="1"/>
              <a:t>c:\</a:t>
            </a:r>
          </a:p>
        </p:txBody>
      </p:sp>
      <p:sp>
        <p:nvSpPr>
          <p:cNvPr id="16403" name="Text Box 19"/>
          <p:cNvSpPr txBox="1">
            <a:spLocks noChangeArrowheads="1"/>
          </p:cNvSpPr>
          <p:nvPr/>
        </p:nvSpPr>
        <p:spPr bwMode="auto">
          <a:xfrm>
            <a:off x="2051050" y="3716338"/>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b="1"/>
              <a:t>ピクチャー</a:t>
            </a:r>
          </a:p>
        </p:txBody>
      </p:sp>
      <p:sp>
        <p:nvSpPr>
          <p:cNvPr id="16404" name="Line 20"/>
          <p:cNvSpPr>
            <a:spLocks noChangeShapeType="1"/>
          </p:cNvSpPr>
          <p:nvPr/>
        </p:nvSpPr>
        <p:spPr bwMode="auto">
          <a:xfrm>
            <a:off x="1692275" y="19161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5" name="Line 21"/>
          <p:cNvSpPr>
            <a:spLocks noChangeShapeType="1"/>
          </p:cNvSpPr>
          <p:nvPr/>
        </p:nvSpPr>
        <p:spPr bwMode="auto">
          <a:xfrm>
            <a:off x="1835150" y="1916113"/>
            <a:ext cx="0" cy="3960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6" name="Line 22"/>
          <p:cNvSpPr>
            <a:spLocks noChangeShapeType="1"/>
          </p:cNvSpPr>
          <p:nvPr/>
        </p:nvSpPr>
        <p:spPr bwMode="auto">
          <a:xfrm>
            <a:off x="1835150" y="249237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7" name="Line 23"/>
          <p:cNvSpPr>
            <a:spLocks noChangeShapeType="1"/>
          </p:cNvSpPr>
          <p:nvPr/>
        </p:nvSpPr>
        <p:spPr bwMode="auto">
          <a:xfrm>
            <a:off x="1835150" y="32131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8" name="Line 24"/>
          <p:cNvSpPr>
            <a:spLocks noChangeShapeType="1"/>
          </p:cNvSpPr>
          <p:nvPr/>
        </p:nvSpPr>
        <p:spPr bwMode="auto">
          <a:xfrm>
            <a:off x="1835150" y="38608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9" name="Line 25"/>
          <p:cNvSpPr>
            <a:spLocks noChangeShapeType="1"/>
          </p:cNvSpPr>
          <p:nvPr/>
        </p:nvSpPr>
        <p:spPr bwMode="auto">
          <a:xfrm>
            <a:off x="1835150" y="45085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0" name="Line 26"/>
          <p:cNvSpPr>
            <a:spLocks noChangeShapeType="1"/>
          </p:cNvSpPr>
          <p:nvPr/>
        </p:nvSpPr>
        <p:spPr bwMode="auto">
          <a:xfrm>
            <a:off x="1835150" y="515778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1" name="Line 27"/>
          <p:cNvSpPr>
            <a:spLocks noChangeShapeType="1"/>
          </p:cNvSpPr>
          <p:nvPr/>
        </p:nvSpPr>
        <p:spPr bwMode="auto">
          <a:xfrm>
            <a:off x="1835150" y="58769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2" name="Text Box 28"/>
          <p:cNvSpPr txBox="1">
            <a:spLocks noChangeArrowheads="1"/>
          </p:cNvSpPr>
          <p:nvPr/>
        </p:nvSpPr>
        <p:spPr bwMode="auto">
          <a:xfrm>
            <a:off x="4211638" y="1773238"/>
            <a:ext cx="424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ファイルをダウンロードした時ここに保存</a:t>
            </a:r>
          </a:p>
        </p:txBody>
      </p:sp>
      <p:sp>
        <p:nvSpPr>
          <p:cNvPr id="16413" name="Text Box 29"/>
          <p:cNvSpPr txBox="1">
            <a:spLocks noChangeArrowheads="1"/>
          </p:cNvSpPr>
          <p:nvPr/>
        </p:nvSpPr>
        <p:spPr bwMode="auto">
          <a:xfrm>
            <a:off x="4211638" y="2349500"/>
            <a:ext cx="4464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デスクトップにおいたショートカット、ファイルを保存</a:t>
            </a:r>
          </a:p>
        </p:txBody>
      </p:sp>
      <p:sp>
        <p:nvSpPr>
          <p:cNvPr id="16414" name="Text Box 30"/>
          <p:cNvSpPr txBox="1">
            <a:spLocks noChangeArrowheads="1"/>
          </p:cNvSpPr>
          <p:nvPr/>
        </p:nvSpPr>
        <p:spPr bwMode="auto">
          <a:xfrm>
            <a:off x="4211638" y="3068638"/>
            <a:ext cx="3816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t>Word</a:t>
            </a:r>
            <a:r>
              <a:rPr lang="ja-JP" altLang="en-US" sz="1600"/>
              <a:t>文書等のファイルを保存</a:t>
            </a:r>
          </a:p>
        </p:txBody>
      </p:sp>
      <p:sp>
        <p:nvSpPr>
          <p:cNvPr id="16415" name="Text Box 31"/>
          <p:cNvSpPr txBox="1">
            <a:spLocks noChangeArrowheads="1"/>
          </p:cNvSpPr>
          <p:nvPr/>
        </p:nvSpPr>
        <p:spPr bwMode="auto">
          <a:xfrm>
            <a:off x="4211638" y="3716338"/>
            <a:ext cx="3382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写真（</a:t>
            </a:r>
            <a:r>
              <a:rPr lang="en-US" altLang="ja-JP" sz="1600"/>
              <a:t>jpg</a:t>
            </a:r>
            <a:r>
              <a:rPr lang="ja-JP" altLang="en-US" sz="1600"/>
              <a:t>等）ファイルを保存</a:t>
            </a:r>
          </a:p>
        </p:txBody>
      </p:sp>
      <p:sp>
        <p:nvSpPr>
          <p:cNvPr id="16416" name="Text Box 32"/>
          <p:cNvSpPr txBox="1">
            <a:spLocks noChangeArrowheads="1"/>
          </p:cNvSpPr>
          <p:nvPr/>
        </p:nvSpPr>
        <p:spPr bwMode="auto">
          <a:xfrm>
            <a:off x="4211638" y="4365625"/>
            <a:ext cx="37449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動画（</a:t>
            </a:r>
            <a:r>
              <a:rPr lang="en-US" altLang="ja-JP" sz="1600"/>
              <a:t>mp4</a:t>
            </a:r>
            <a:r>
              <a:rPr lang="ja-JP" altLang="en-US" sz="1600"/>
              <a:t>、</a:t>
            </a:r>
            <a:r>
              <a:rPr lang="en-US" altLang="ja-JP" sz="1600"/>
              <a:t>avi</a:t>
            </a:r>
            <a:r>
              <a:rPr lang="ja-JP" altLang="en-US" sz="1600"/>
              <a:t>等）ファイルを保存</a:t>
            </a:r>
          </a:p>
        </p:txBody>
      </p:sp>
      <p:sp>
        <p:nvSpPr>
          <p:cNvPr id="16417" name="Text Box 33"/>
          <p:cNvSpPr txBox="1">
            <a:spLocks noChangeArrowheads="1"/>
          </p:cNvSpPr>
          <p:nvPr/>
        </p:nvSpPr>
        <p:spPr bwMode="auto">
          <a:xfrm>
            <a:off x="4211638" y="5013325"/>
            <a:ext cx="37449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音楽（</a:t>
            </a:r>
            <a:r>
              <a:rPr lang="en-US" altLang="ja-JP" sz="1600"/>
              <a:t>mp3</a:t>
            </a:r>
            <a:r>
              <a:rPr lang="ja-JP" altLang="en-US" sz="1600"/>
              <a:t>等）ファイルを保存</a:t>
            </a:r>
          </a:p>
        </p:txBody>
      </p:sp>
      <p:sp>
        <p:nvSpPr>
          <p:cNvPr id="16418" name="Text Box 34"/>
          <p:cNvSpPr txBox="1">
            <a:spLocks noChangeArrowheads="1"/>
          </p:cNvSpPr>
          <p:nvPr/>
        </p:nvSpPr>
        <p:spPr bwMode="auto">
          <a:xfrm>
            <a:off x="4284663" y="5734050"/>
            <a:ext cx="3167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内蔵ハードディスク</a:t>
            </a:r>
          </a:p>
        </p:txBody>
      </p:sp>
      <p:pic>
        <p:nvPicPr>
          <p:cNvPr id="16419"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4724400"/>
            <a:ext cx="21240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BC1836-D321-41C9-B646-2DF41E7B861E}" type="slidenum">
              <a:rPr lang="en-US" altLang="ja-JP"/>
              <a:pPr/>
              <a:t>11</a:t>
            </a:fld>
            <a:endParaRPr lang="en-US" altLang="ja-JP"/>
          </a:p>
        </p:txBody>
      </p:sp>
      <p:sp>
        <p:nvSpPr>
          <p:cNvPr id="17411" name="Rectangle 2"/>
          <p:cNvSpPr>
            <a:spLocks noGrp="1" noChangeArrowheads="1"/>
          </p:cNvSpPr>
          <p:nvPr>
            <p:ph type="title"/>
          </p:nvPr>
        </p:nvSpPr>
        <p:spPr>
          <a:xfrm>
            <a:off x="468313" y="115888"/>
            <a:ext cx="8229600" cy="1143000"/>
          </a:xfrm>
        </p:spPr>
        <p:txBody>
          <a:bodyPr/>
          <a:lstStyle/>
          <a:p>
            <a:pPr eaLnBrk="1" hangingPunct="1"/>
            <a:r>
              <a:rPr lang="ja-JP" altLang="en-US" smtClean="0"/>
              <a:t>パソコン・ファイルの保存場所</a:t>
            </a:r>
          </a:p>
        </p:txBody>
      </p:sp>
      <p:sp>
        <p:nvSpPr>
          <p:cNvPr id="17412" name="Rectangle 5"/>
          <p:cNvSpPr>
            <a:spLocks noChangeArrowheads="1"/>
          </p:cNvSpPr>
          <p:nvPr/>
        </p:nvSpPr>
        <p:spPr bwMode="auto">
          <a:xfrm>
            <a:off x="1042988" y="1196975"/>
            <a:ext cx="433387"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3" name="Rectangle 6"/>
          <p:cNvSpPr>
            <a:spLocks noChangeArrowheads="1"/>
          </p:cNvSpPr>
          <p:nvPr/>
        </p:nvSpPr>
        <p:spPr bwMode="auto">
          <a:xfrm>
            <a:off x="1692275" y="1844675"/>
            <a:ext cx="1727200" cy="3603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4" name="Rectangle 7"/>
          <p:cNvSpPr>
            <a:spLocks noChangeArrowheads="1"/>
          </p:cNvSpPr>
          <p:nvPr/>
        </p:nvSpPr>
        <p:spPr bwMode="auto">
          <a:xfrm>
            <a:off x="1692275" y="1196975"/>
            <a:ext cx="2232025" cy="3603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Program Files(x86)</a:t>
            </a:r>
          </a:p>
        </p:txBody>
      </p:sp>
      <p:sp>
        <p:nvSpPr>
          <p:cNvPr id="17415" name="Rectangle 8"/>
          <p:cNvSpPr>
            <a:spLocks noChangeArrowheads="1"/>
          </p:cNvSpPr>
          <p:nvPr/>
        </p:nvSpPr>
        <p:spPr bwMode="auto">
          <a:xfrm>
            <a:off x="1692275" y="2349500"/>
            <a:ext cx="1295400" cy="3603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6" name="Rectangle 9"/>
          <p:cNvSpPr>
            <a:spLocks noChangeArrowheads="1"/>
          </p:cNvSpPr>
          <p:nvPr/>
        </p:nvSpPr>
        <p:spPr bwMode="auto">
          <a:xfrm>
            <a:off x="1692275" y="3068638"/>
            <a:ext cx="1800225" cy="36036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7" name="Rectangle 10"/>
          <p:cNvSpPr>
            <a:spLocks noChangeArrowheads="1"/>
          </p:cNvSpPr>
          <p:nvPr/>
        </p:nvSpPr>
        <p:spPr bwMode="auto">
          <a:xfrm>
            <a:off x="1692275" y="3933825"/>
            <a:ext cx="1800225" cy="360363"/>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8" name="Rectangle 11"/>
          <p:cNvSpPr>
            <a:spLocks noChangeArrowheads="1"/>
          </p:cNvSpPr>
          <p:nvPr/>
        </p:nvSpPr>
        <p:spPr bwMode="auto">
          <a:xfrm>
            <a:off x="1763713" y="4581525"/>
            <a:ext cx="1800225"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9" name="Text Box 12"/>
          <p:cNvSpPr txBox="1">
            <a:spLocks noChangeArrowheads="1"/>
          </p:cNvSpPr>
          <p:nvPr/>
        </p:nvSpPr>
        <p:spPr bwMode="auto">
          <a:xfrm>
            <a:off x="1116013" y="1268413"/>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C</a:t>
            </a:r>
          </a:p>
        </p:txBody>
      </p:sp>
      <p:sp>
        <p:nvSpPr>
          <p:cNvPr id="17420" name="Text Box 13"/>
          <p:cNvSpPr txBox="1">
            <a:spLocks noChangeArrowheads="1"/>
          </p:cNvSpPr>
          <p:nvPr/>
        </p:nvSpPr>
        <p:spPr bwMode="auto">
          <a:xfrm>
            <a:off x="1763713" y="1844675"/>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Program Files</a:t>
            </a:r>
          </a:p>
        </p:txBody>
      </p:sp>
      <p:sp>
        <p:nvSpPr>
          <p:cNvPr id="17421" name="Text Box 14"/>
          <p:cNvSpPr txBox="1">
            <a:spLocks noChangeArrowheads="1"/>
          </p:cNvSpPr>
          <p:nvPr/>
        </p:nvSpPr>
        <p:spPr bwMode="auto">
          <a:xfrm>
            <a:off x="1763713" y="2349500"/>
            <a:ext cx="172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Windows</a:t>
            </a:r>
          </a:p>
        </p:txBody>
      </p:sp>
      <p:sp>
        <p:nvSpPr>
          <p:cNvPr id="17422" name="Text Box 15"/>
          <p:cNvSpPr txBox="1">
            <a:spLocks noChangeArrowheads="1"/>
          </p:cNvSpPr>
          <p:nvPr/>
        </p:nvSpPr>
        <p:spPr bwMode="auto">
          <a:xfrm>
            <a:off x="1763713" y="3922713"/>
            <a:ext cx="1655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tool</a:t>
            </a:r>
          </a:p>
        </p:txBody>
      </p:sp>
      <p:sp>
        <p:nvSpPr>
          <p:cNvPr id="17423" name="Text Box 16"/>
          <p:cNvSpPr txBox="1">
            <a:spLocks noChangeArrowheads="1"/>
          </p:cNvSpPr>
          <p:nvPr/>
        </p:nvSpPr>
        <p:spPr bwMode="auto">
          <a:xfrm>
            <a:off x="1763713" y="4581525"/>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フォルダ</a:t>
            </a:r>
          </a:p>
        </p:txBody>
      </p:sp>
      <p:sp>
        <p:nvSpPr>
          <p:cNvPr id="17424" name="Text Box 17"/>
          <p:cNvSpPr txBox="1">
            <a:spLocks noChangeArrowheads="1"/>
          </p:cNvSpPr>
          <p:nvPr/>
        </p:nvSpPr>
        <p:spPr bwMode="auto">
          <a:xfrm>
            <a:off x="1835150" y="3068638"/>
            <a:ext cx="1512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smtClean="0"/>
              <a:t>temp</a:t>
            </a:r>
            <a:endParaRPr lang="en-US" altLang="ja-JP" dirty="0"/>
          </a:p>
        </p:txBody>
      </p:sp>
      <p:sp>
        <p:nvSpPr>
          <p:cNvPr id="17425" name="Line 18"/>
          <p:cNvSpPr>
            <a:spLocks noChangeShapeType="1"/>
          </p:cNvSpPr>
          <p:nvPr/>
        </p:nvSpPr>
        <p:spPr bwMode="auto">
          <a:xfrm>
            <a:off x="1476375" y="14128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6" name="Line 19"/>
          <p:cNvSpPr>
            <a:spLocks noChangeShapeType="1"/>
          </p:cNvSpPr>
          <p:nvPr/>
        </p:nvSpPr>
        <p:spPr bwMode="auto">
          <a:xfrm>
            <a:off x="1547813" y="1412875"/>
            <a:ext cx="0"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7" name="Line 20"/>
          <p:cNvSpPr>
            <a:spLocks noChangeShapeType="1"/>
          </p:cNvSpPr>
          <p:nvPr/>
        </p:nvSpPr>
        <p:spPr bwMode="auto">
          <a:xfrm>
            <a:off x="1547813" y="19891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8" name="Line 21"/>
          <p:cNvSpPr>
            <a:spLocks noChangeShapeType="1"/>
          </p:cNvSpPr>
          <p:nvPr/>
        </p:nvSpPr>
        <p:spPr bwMode="auto">
          <a:xfrm>
            <a:off x="1547813" y="25654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29" name="Line 22"/>
          <p:cNvSpPr>
            <a:spLocks noChangeShapeType="1"/>
          </p:cNvSpPr>
          <p:nvPr/>
        </p:nvSpPr>
        <p:spPr bwMode="auto">
          <a:xfrm>
            <a:off x="1547813" y="32131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0" name="Line 23"/>
          <p:cNvSpPr>
            <a:spLocks noChangeShapeType="1"/>
          </p:cNvSpPr>
          <p:nvPr/>
        </p:nvSpPr>
        <p:spPr bwMode="auto">
          <a:xfrm>
            <a:off x="1547813" y="41497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1" name="Line 24"/>
          <p:cNvSpPr>
            <a:spLocks noChangeShapeType="1"/>
          </p:cNvSpPr>
          <p:nvPr/>
        </p:nvSpPr>
        <p:spPr bwMode="auto">
          <a:xfrm>
            <a:off x="1547813" y="47244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2" name="Line 25"/>
          <p:cNvSpPr>
            <a:spLocks noChangeShapeType="1"/>
          </p:cNvSpPr>
          <p:nvPr/>
        </p:nvSpPr>
        <p:spPr bwMode="auto">
          <a:xfrm>
            <a:off x="2555875" y="3500438"/>
            <a:ext cx="0" cy="2889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3" name="AutoShape 26"/>
          <p:cNvSpPr>
            <a:spLocks noChangeArrowheads="1"/>
          </p:cNvSpPr>
          <p:nvPr/>
        </p:nvSpPr>
        <p:spPr bwMode="auto">
          <a:xfrm>
            <a:off x="4211638" y="3068638"/>
            <a:ext cx="3673475" cy="792162"/>
          </a:xfrm>
          <a:prstGeom prst="wedgeRectCallout">
            <a:avLst>
              <a:gd name="adj1" fmla="val -68278"/>
              <a:gd name="adj2" fmla="val -28759"/>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17434" name="Text Box 27"/>
          <p:cNvSpPr txBox="1">
            <a:spLocks noChangeArrowheads="1"/>
          </p:cNvSpPr>
          <p:nvPr/>
        </p:nvSpPr>
        <p:spPr bwMode="auto">
          <a:xfrm>
            <a:off x="4427538" y="2997200"/>
            <a:ext cx="35290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フォルダ名</a:t>
            </a:r>
            <a:r>
              <a:rPr lang="ja-JP" altLang="en-US" dirty="0" smtClean="0"/>
              <a:t>を</a:t>
            </a:r>
            <a:r>
              <a:rPr lang="en-US" altLang="ja-JP" dirty="0" smtClean="0"/>
              <a:t>temp</a:t>
            </a:r>
            <a:r>
              <a:rPr lang="ja-JP" altLang="en-US" dirty="0" smtClean="0"/>
              <a:t>と</a:t>
            </a:r>
            <a:r>
              <a:rPr lang="ja-JP" altLang="en-US" dirty="0"/>
              <a:t>します。</a:t>
            </a:r>
          </a:p>
          <a:p>
            <a:pPr eaLnBrk="1" hangingPunct="1">
              <a:spcBef>
                <a:spcPct val="50000"/>
              </a:spcBef>
            </a:pPr>
            <a:r>
              <a:rPr lang="ja-JP" altLang="en-US" dirty="0"/>
              <a:t>講座の素材を入れる場所とします。</a:t>
            </a:r>
          </a:p>
        </p:txBody>
      </p:sp>
      <p:sp>
        <p:nvSpPr>
          <p:cNvPr id="17435" name="AutoShape 28"/>
          <p:cNvSpPr>
            <a:spLocks noChangeArrowheads="1"/>
          </p:cNvSpPr>
          <p:nvPr/>
        </p:nvSpPr>
        <p:spPr bwMode="auto">
          <a:xfrm>
            <a:off x="4284663" y="4652963"/>
            <a:ext cx="3167062" cy="1223962"/>
          </a:xfrm>
          <a:prstGeom prst="wedgeRectCallout">
            <a:avLst>
              <a:gd name="adj1" fmla="val -72106"/>
              <a:gd name="adj2" fmla="val -87093"/>
            </a:avLst>
          </a:prstGeom>
          <a:solidFill>
            <a:srgbClr val="F6FDC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17436" name="Text Box 29"/>
          <p:cNvSpPr txBox="1">
            <a:spLocks noChangeArrowheads="1"/>
          </p:cNvSpPr>
          <p:nvPr/>
        </p:nvSpPr>
        <p:spPr bwMode="auto">
          <a:xfrm>
            <a:off x="4356100" y="4724400"/>
            <a:ext cx="31686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フォルダ名を</a:t>
            </a:r>
            <a:r>
              <a:rPr lang="en-US" altLang="ja-JP"/>
              <a:t>tool</a:t>
            </a:r>
            <a:r>
              <a:rPr lang="ja-JP" altLang="en-US"/>
              <a:t>とします。</a:t>
            </a:r>
          </a:p>
          <a:p>
            <a:pPr eaLnBrk="1" hangingPunct="1">
              <a:spcBef>
                <a:spcPct val="50000"/>
              </a:spcBef>
            </a:pPr>
            <a:r>
              <a:rPr lang="ja-JP" altLang="en-US"/>
              <a:t>フリーソフト（</a:t>
            </a:r>
            <a:r>
              <a:rPr lang="en-US" altLang="ja-JP"/>
              <a:t>Vix</a:t>
            </a:r>
            <a:r>
              <a:rPr lang="ja-JP" altLang="en-US"/>
              <a:t>、</a:t>
            </a:r>
            <a:r>
              <a:rPr lang="en-US" altLang="ja-JP"/>
              <a:t>TeraPad</a:t>
            </a:r>
            <a:r>
              <a:rPr lang="ja-JP" altLang="en-US"/>
              <a:t>）をインストール（コピー）します。</a:t>
            </a:r>
          </a:p>
        </p:txBody>
      </p:sp>
      <p:sp>
        <p:nvSpPr>
          <p:cNvPr id="17437" name="Text Box 30"/>
          <p:cNvSpPr txBox="1">
            <a:spLocks noChangeArrowheads="1"/>
          </p:cNvSpPr>
          <p:nvPr/>
        </p:nvSpPr>
        <p:spPr bwMode="auto">
          <a:xfrm>
            <a:off x="3708400" y="2565400"/>
            <a:ext cx="316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OS</a:t>
            </a:r>
            <a:r>
              <a:rPr lang="ja-JP" altLang="en-US" dirty="0"/>
              <a:t>（</a:t>
            </a:r>
            <a:r>
              <a:rPr lang="en-US" altLang="ja-JP" dirty="0" smtClean="0"/>
              <a:t>windows10</a:t>
            </a:r>
            <a:r>
              <a:rPr lang="ja-JP" altLang="en-US" dirty="0" smtClean="0"/>
              <a:t>等</a:t>
            </a:r>
            <a:r>
              <a:rPr lang="ja-JP" altLang="en-US" dirty="0"/>
              <a:t>）</a:t>
            </a:r>
          </a:p>
        </p:txBody>
      </p:sp>
      <p:sp>
        <p:nvSpPr>
          <p:cNvPr id="17438" name="Text Box 31"/>
          <p:cNvSpPr txBox="1">
            <a:spLocks noChangeArrowheads="1"/>
          </p:cNvSpPr>
          <p:nvPr/>
        </p:nvSpPr>
        <p:spPr bwMode="auto">
          <a:xfrm>
            <a:off x="4500563" y="1125538"/>
            <a:ext cx="3529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32</a:t>
            </a:r>
            <a:r>
              <a:rPr lang="ja-JP" altLang="en-US"/>
              <a:t>ビットアプリケーションソフト</a:t>
            </a:r>
          </a:p>
        </p:txBody>
      </p:sp>
      <p:sp>
        <p:nvSpPr>
          <p:cNvPr id="17439" name="Text Box 32"/>
          <p:cNvSpPr txBox="1">
            <a:spLocks noChangeArrowheads="1"/>
          </p:cNvSpPr>
          <p:nvPr/>
        </p:nvSpPr>
        <p:spPr bwMode="auto">
          <a:xfrm>
            <a:off x="1042988" y="5876925"/>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ja-JP" altLang="ja-JP"/>
          </a:p>
        </p:txBody>
      </p:sp>
      <p:sp>
        <p:nvSpPr>
          <p:cNvPr id="17440" name="Text Box 33"/>
          <p:cNvSpPr txBox="1">
            <a:spLocks noChangeArrowheads="1"/>
          </p:cNvSpPr>
          <p:nvPr/>
        </p:nvSpPr>
        <p:spPr bwMode="auto">
          <a:xfrm>
            <a:off x="395288" y="5661025"/>
            <a:ext cx="3673475" cy="77946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Ｃドライブの内部</a:t>
            </a:r>
          </a:p>
          <a:p>
            <a:pPr eaLnBrk="1" hangingPunct="1">
              <a:spcBef>
                <a:spcPct val="50000"/>
              </a:spcBef>
            </a:pPr>
            <a:r>
              <a:rPr lang="ja-JP" altLang="en-US"/>
              <a:t>フォルダを作成することが出来ます。</a:t>
            </a:r>
          </a:p>
        </p:txBody>
      </p:sp>
      <p:sp>
        <p:nvSpPr>
          <p:cNvPr id="17441" name="AutoShape 34"/>
          <p:cNvSpPr>
            <a:spLocks noChangeArrowheads="1"/>
          </p:cNvSpPr>
          <p:nvPr/>
        </p:nvSpPr>
        <p:spPr bwMode="auto">
          <a:xfrm>
            <a:off x="4787900" y="1628775"/>
            <a:ext cx="3960813" cy="503238"/>
          </a:xfrm>
          <a:prstGeom prst="wedgeRectCallout">
            <a:avLst>
              <a:gd name="adj1" fmla="val -73167"/>
              <a:gd name="adj2" fmla="val -83125"/>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17442" name="Text Box 35"/>
          <p:cNvSpPr txBox="1">
            <a:spLocks noChangeArrowheads="1"/>
          </p:cNvSpPr>
          <p:nvPr/>
        </p:nvSpPr>
        <p:spPr bwMode="auto">
          <a:xfrm>
            <a:off x="4787900" y="1700213"/>
            <a:ext cx="410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Jtrem</a:t>
            </a:r>
            <a:r>
              <a:rPr lang="ja-JP" altLang="en-US"/>
              <a:t>、縮小革命をインストールします</a:t>
            </a:r>
          </a:p>
        </p:txBody>
      </p:sp>
      <p:sp>
        <p:nvSpPr>
          <p:cNvPr id="17443" name="Text Box 36"/>
          <p:cNvSpPr txBox="1">
            <a:spLocks noChangeArrowheads="1"/>
          </p:cNvSpPr>
          <p:nvPr/>
        </p:nvSpPr>
        <p:spPr bwMode="auto">
          <a:xfrm>
            <a:off x="3635375" y="2133600"/>
            <a:ext cx="3744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64</a:t>
            </a:r>
            <a:r>
              <a:rPr lang="ja-JP" altLang="en-US"/>
              <a:t>ビットアプリケーションソフト</a:t>
            </a:r>
          </a:p>
        </p:txBody>
      </p:sp>
      <p:sp>
        <p:nvSpPr>
          <p:cNvPr id="17444" name="Line 37"/>
          <p:cNvSpPr>
            <a:spLocks noChangeShapeType="1"/>
          </p:cNvSpPr>
          <p:nvPr/>
        </p:nvSpPr>
        <p:spPr bwMode="auto">
          <a:xfrm flipH="1" flipV="1">
            <a:off x="3059113" y="2565400"/>
            <a:ext cx="649287" cy="1428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F4511CD-D74A-4B07-89EE-2430497D263C}" type="slidenum">
              <a:rPr lang="en-US" altLang="ja-JP"/>
              <a:pPr/>
              <a:t>12</a:t>
            </a:fld>
            <a:endParaRPr lang="en-US" altLang="ja-JP"/>
          </a:p>
        </p:txBody>
      </p:sp>
      <p:sp>
        <p:nvSpPr>
          <p:cNvPr id="18435" name="Rectangle 2"/>
          <p:cNvSpPr>
            <a:spLocks noGrp="1" noChangeArrowheads="1"/>
          </p:cNvSpPr>
          <p:nvPr>
            <p:ph type="title"/>
          </p:nvPr>
        </p:nvSpPr>
        <p:spPr/>
        <p:txBody>
          <a:bodyPr/>
          <a:lstStyle/>
          <a:p>
            <a:pPr eaLnBrk="1" hangingPunct="1"/>
            <a:r>
              <a:rPr lang="ja-JP" altLang="en-US" sz="4000" b="1" dirty="0" smtClean="0"/>
              <a:t>ファイルの拡張子を表示する方法</a:t>
            </a:r>
            <a:br>
              <a:rPr lang="ja-JP" altLang="en-US" sz="4000" b="1" dirty="0" smtClean="0"/>
            </a:br>
            <a:endParaRPr lang="ja-JP" altLang="en-US" sz="4000" b="1" dirty="0" smtClean="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388429"/>
            <a:ext cx="8244408" cy="4512882"/>
          </a:xfrm>
          <a:prstGeom prst="rect">
            <a:avLst/>
          </a:prstGeom>
        </p:spPr>
      </p:pic>
      <p:sp>
        <p:nvSpPr>
          <p:cNvPr id="3" name="テキスト ボックス 2"/>
          <p:cNvSpPr txBox="1"/>
          <p:nvPr/>
        </p:nvSpPr>
        <p:spPr>
          <a:xfrm>
            <a:off x="611560" y="928659"/>
            <a:ext cx="8424936" cy="369332"/>
          </a:xfrm>
          <a:prstGeom prst="rect">
            <a:avLst/>
          </a:prstGeom>
          <a:noFill/>
        </p:spPr>
        <p:txBody>
          <a:bodyPr wrap="square" rtlCol="0">
            <a:spAutoFit/>
          </a:bodyPr>
          <a:lstStyle/>
          <a:p>
            <a:r>
              <a:rPr kumimoji="1" lang="ja-JP" altLang="en-US" dirty="0" smtClean="0"/>
              <a:t>エクスプローラーを起動して、「表示」→「ファイル名拡張子」にチェックを入れておく</a:t>
            </a:r>
            <a:endParaRPr kumimoji="1" lang="en-US" altLang="ja-JP" dirty="0" smtClean="0"/>
          </a:p>
        </p:txBody>
      </p:sp>
      <p:sp>
        <p:nvSpPr>
          <p:cNvPr id="4" name="テキスト ボックス 3"/>
          <p:cNvSpPr txBox="1"/>
          <p:nvPr/>
        </p:nvSpPr>
        <p:spPr>
          <a:xfrm>
            <a:off x="1774032" y="4725144"/>
            <a:ext cx="6912768" cy="1569660"/>
          </a:xfrm>
          <a:prstGeom prst="rect">
            <a:avLst/>
          </a:prstGeom>
          <a:noFill/>
        </p:spPr>
        <p:txBody>
          <a:bodyPr wrap="square" rtlCol="0">
            <a:spAutoFit/>
          </a:bodyPr>
          <a:lstStyle/>
          <a:p>
            <a:r>
              <a:rPr lang="ja-JP" altLang="en-US" sz="1600" dirty="0"/>
              <a:t>拡張子と</a:t>
            </a:r>
            <a:r>
              <a:rPr lang="ja-JP" altLang="en-US" sz="1600" dirty="0" smtClean="0"/>
              <a:t>は（ファイル</a:t>
            </a:r>
            <a:r>
              <a:rPr lang="ja-JP" altLang="en-US" sz="1600" dirty="0"/>
              <a:t>の種類をあらわす</a:t>
            </a:r>
            <a:r>
              <a:rPr lang="ja-JP" altLang="en-US" sz="1600" dirty="0" smtClean="0"/>
              <a:t>拡張子）</a:t>
            </a:r>
            <a:endParaRPr lang="ja-JP" altLang="en-US" sz="1600" dirty="0"/>
          </a:p>
          <a:p>
            <a:r>
              <a:rPr lang="ja-JP" altLang="en-US" sz="1600" dirty="0"/>
              <a:t>ファイルには拡張子というものがあります</a:t>
            </a:r>
            <a:r>
              <a:rPr lang="ja-JP" altLang="en-US" sz="1600" dirty="0" smtClean="0"/>
              <a:t>。その</a:t>
            </a:r>
            <a:r>
              <a:rPr lang="ja-JP" altLang="en-US" sz="1600" dirty="0"/>
              <a:t>ファイルが何のファイルであるのか判別し、ファイルをクリックすると対応したアプリで開くことができるようになっています。（好みのアプリで開くようにするためには「関連づけ」を</a:t>
            </a:r>
            <a:r>
              <a:rPr lang="ja-JP" altLang="en-US" sz="1600" dirty="0" smtClean="0"/>
              <a:t>行います）</a:t>
            </a:r>
            <a:endParaRPr lang="ja-JP" altLang="en-US" sz="1600" dirty="0"/>
          </a:p>
          <a:p>
            <a:r>
              <a:rPr lang="ja-JP" altLang="en-US" sz="1600" dirty="0"/>
              <a:t>例えば、写真は </a:t>
            </a:r>
            <a:r>
              <a:rPr lang="en-US" altLang="ja-JP" sz="1600" dirty="0"/>
              <a:t>jpg</a:t>
            </a:r>
            <a:r>
              <a:rPr lang="ja-JP" altLang="en-US" sz="1600" dirty="0" err="1"/>
              <a:t>、</a:t>
            </a:r>
            <a:r>
              <a:rPr lang="en-US" altLang="ja-JP" sz="1600" dirty="0"/>
              <a:t>PDF</a:t>
            </a:r>
            <a:r>
              <a:rPr lang="ja-JP" altLang="en-US" sz="1600" dirty="0"/>
              <a:t>ファイルは </a:t>
            </a:r>
            <a:r>
              <a:rPr lang="en-US" altLang="ja-JP" sz="1600" dirty="0"/>
              <a:t>pdf</a:t>
            </a:r>
            <a:r>
              <a:rPr lang="ja-JP" altLang="en-US" sz="1600" dirty="0" err="1"/>
              <a:t>、</a:t>
            </a:r>
            <a:r>
              <a:rPr lang="en-US" altLang="ja-JP" sz="1600" dirty="0"/>
              <a:t>Word</a:t>
            </a:r>
            <a:r>
              <a:rPr lang="ja-JP" altLang="en-US" sz="1600" dirty="0"/>
              <a:t>文書は </a:t>
            </a:r>
            <a:r>
              <a:rPr lang="en-US" altLang="ja-JP" sz="1600" dirty="0" err="1" smtClean="0"/>
              <a:t>docx</a:t>
            </a:r>
            <a:r>
              <a:rPr lang="ja-JP" altLang="en-US" sz="1600" dirty="0" err="1" smtClean="0"/>
              <a:t>、</a:t>
            </a:r>
            <a:r>
              <a:rPr lang="ja-JP" altLang="en-US" sz="1600" dirty="0"/>
              <a:t>音楽ファイルは </a:t>
            </a:r>
            <a:r>
              <a:rPr lang="en-US" altLang="ja-JP" sz="1600" dirty="0"/>
              <a:t>mp3</a:t>
            </a:r>
            <a:r>
              <a:rPr lang="ja-JP" altLang="en-US" sz="1600" dirty="0"/>
              <a:t>などです。</a:t>
            </a:r>
            <a:endParaRPr kumimoji="1" lang="ja-JP" altLang="en-US" sz="16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852936"/>
            <a:ext cx="2695575" cy="9144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94356D6-17D4-4AC5-BA65-8FEDA49D287E}" type="slidenum">
              <a:rPr lang="en-US" altLang="ja-JP"/>
              <a:pPr/>
              <a:t>13</a:t>
            </a:fld>
            <a:endParaRPr lang="en-US" altLang="ja-JP"/>
          </a:p>
        </p:txBody>
      </p:sp>
      <p:sp>
        <p:nvSpPr>
          <p:cNvPr id="19459" name="Rectangle 2"/>
          <p:cNvSpPr>
            <a:spLocks noGrp="1" noChangeArrowheads="1"/>
          </p:cNvSpPr>
          <p:nvPr>
            <p:ph type="title"/>
          </p:nvPr>
        </p:nvSpPr>
        <p:spPr/>
        <p:txBody>
          <a:bodyPr/>
          <a:lstStyle/>
          <a:p>
            <a:pPr eaLnBrk="1" hangingPunct="1"/>
            <a:r>
              <a:rPr lang="ja-JP" altLang="en-US" sz="4000" b="1" smtClean="0"/>
              <a:t>アプリケーションと拡張子の関連付け</a:t>
            </a:r>
            <a:br>
              <a:rPr lang="ja-JP" altLang="en-US" sz="4000" b="1" smtClean="0"/>
            </a:br>
            <a:endParaRPr lang="ja-JP" altLang="en-US" sz="4000" b="1" smtClean="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88" y="1014603"/>
            <a:ext cx="3312368" cy="1727984"/>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543" y="1028022"/>
            <a:ext cx="3471664" cy="3842812"/>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782069"/>
            <a:ext cx="4320480" cy="3701281"/>
          </a:xfrm>
          <a:prstGeom prst="rect">
            <a:avLst/>
          </a:prstGeom>
        </p:spPr>
      </p:pic>
      <p:sp>
        <p:nvSpPr>
          <p:cNvPr id="5" name="テキスト ボックス 4"/>
          <p:cNvSpPr txBox="1"/>
          <p:nvPr/>
        </p:nvSpPr>
        <p:spPr>
          <a:xfrm>
            <a:off x="3992933" y="5095369"/>
            <a:ext cx="4938883" cy="925320"/>
          </a:xfrm>
          <a:prstGeom prst="rect">
            <a:avLst/>
          </a:prstGeom>
          <a:noFill/>
        </p:spPr>
        <p:txBody>
          <a:bodyPr wrap="square" rtlCol="0">
            <a:spAutoFit/>
          </a:bodyPr>
          <a:lstStyle/>
          <a:p>
            <a:r>
              <a:rPr kumimoji="1" lang="ja-JP" altLang="en-US" dirty="0" smtClean="0"/>
              <a:t>「設定」→「アプリ」→「既存のアプリ」→「ファイルの種類ごとに既存のアプリを選ぶ」をクリックして</a:t>
            </a:r>
            <a:endParaRPr kumimoji="1" lang="en-US" altLang="ja-JP" dirty="0" smtClean="0"/>
          </a:p>
          <a:p>
            <a:r>
              <a:rPr kumimoji="1" lang="ja-JP" altLang="en-US" dirty="0" smtClean="0"/>
              <a:t>拡張子に応じたアプリを設定する</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B6ED024-370A-4BC3-AE80-5EA34AF799E6}" type="slidenum">
              <a:rPr lang="en-US" altLang="ja-JP"/>
              <a:pPr/>
              <a:t>14</a:t>
            </a:fld>
            <a:endParaRPr lang="en-US" altLang="ja-JP"/>
          </a:p>
        </p:txBody>
      </p:sp>
      <p:sp>
        <p:nvSpPr>
          <p:cNvPr id="20483" name="Rectangle 2"/>
          <p:cNvSpPr>
            <a:spLocks noGrp="1" noChangeArrowheads="1"/>
          </p:cNvSpPr>
          <p:nvPr>
            <p:ph type="title"/>
          </p:nvPr>
        </p:nvSpPr>
        <p:spPr/>
        <p:txBody>
          <a:bodyPr/>
          <a:lstStyle/>
          <a:p>
            <a:pPr eaLnBrk="1" hangingPunct="1"/>
            <a:r>
              <a:rPr lang="ja-JP" altLang="en-US" sz="4000" dirty="0" smtClean="0">
                <a:latin typeface="ＭＳ Ｐゴシック" panose="020B0600070205080204" pitchFamily="50" charset="-128"/>
              </a:rPr>
              <a:t>写真の整理・加工・管理</a:t>
            </a:r>
          </a:p>
        </p:txBody>
      </p:sp>
      <p:sp>
        <p:nvSpPr>
          <p:cNvPr id="20484" name="Rectangle 4"/>
          <p:cNvSpPr>
            <a:spLocks noGrp="1" noChangeArrowheads="1"/>
          </p:cNvSpPr>
          <p:nvPr>
            <p:ph type="body" idx="1"/>
          </p:nvPr>
        </p:nvSpPr>
        <p:spPr>
          <a:xfrm>
            <a:off x="323850" y="1773238"/>
            <a:ext cx="8302625" cy="1152525"/>
          </a:xfrm>
          <a:noFill/>
        </p:spPr>
        <p:txBody>
          <a:bodyPr/>
          <a:lstStyle/>
          <a:p>
            <a:pPr eaLnBrk="1" hangingPunct="1">
              <a:lnSpc>
                <a:spcPct val="90000"/>
              </a:lnSpc>
            </a:pPr>
            <a:r>
              <a:rPr lang="ja-JP" altLang="en-US" sz="2000" smtClean="0"/>
              <a:t>デジタルカメラに</a:t>
            </a:r>
            <a:r>
              <a:rPr lang="en-US" altLang="ja-JP" sz="2000" smtClean="0"/>
              <a:t>USB</a:t>
            </a:r>
            <a:r>
              <a:rPr lang="ja-JP" altLang="en-US" sz="2000" smtClean="0"/>
              <a:t>ケーブルつけるか、カメラからメモリーカードを抜き取って、カードリーダーに接続してパソコンのＵＳＢポートに接続します。</a:t>
            </a:r>
          </a:p>
          <a:p>
            <a:pPr eaLnBrk="1" hangingPunct="1">
              <a:lnSpc>
                <a:spcPct val="90000"/>
              </a:lnSpc>
            </a:pPr>
            <a:endParaRPr lang="ja-JP" altLang="en-US" sz="2000" smtClean="0"/>
          </a:p>
          <a:p>
            <a:pPr eaLnBrk="1" hangingPunct="1">
              <a:lnSpc>
                <a:spcPct val="90000"/>
              </a:lnSpc>
            </a:pPr>
            <a:endParaRPr lang="en-US" altLang="ja-JP" smtClean="0">
              <a:latin typeface="ＭＳ Ｐゴシック" panose="020B0600070205080204" pitchFamily="50" charset="-128"/>
            </a:endParaRPr>
          </a:p>
        </p:txBody>
      </p:sp>
      <p:pic>
        <p:nvPicPr>
          <p:cNvPr id="20485" name="Picture 5" descr="w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565400"/>
            <a:ext cx="30099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CardReader-3D-300x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492375"/>
            <a:ext cx="28575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nvSpPr>
        <p:spPr bwMode="auto">
          <a:xfrm>
            <a:off x="611188" y="5084763"/>
            <a:ext cx="5472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リムーバブルディスクとして認識されます（</a:t>
            </a:r>
            <a:r>
              <a:rPr lang="en-US" altLang="ja-JP"/>
              <a:t>E:</a:t>
            </a:r>
            <a:r>
              <a:rPr lang="ja-JP" altLang="en-US"/>
              <a:t>ドライブ）</a:t>
            </a:r>
          </a:p>
        </p:txBody>
      </p:sp>
      <p:sp>
        <p:nvSpPr>
          <p:cNvPr id="20488" name="Text Box 8"/>
          <p:cNvSpPr txBox="1">
            <a:spLocks noChangeArrowheads="1"/>
          </p:cNvSpPr>
          <p:nvPr/>
        </p:nvSpPr>
        <p:spPr bwMode="auto">
          <a:xfrm>
            <a:off x="6227763" y="5013325"/>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例：メモリ－カード</a:t>
            </a:r>
          </a:p>
        </p:txBody>
      </p:sp>
      <p:sp>
        <p:nvSpPr>
          <p:cNvPr id="20489" name="Text Box 9"/>
          <p:cNvSpPr txBox="1">
            <a:spLocks noChangeArrowheads="1"/>
          </p:cNvSpPr>
          <p:nvPr/>
        </p:nvSpPr>
        <p:spPr bwMode="auto">
          <a:xfrm>
            <a:off x="971550" y="5589588"/>
            <a:ext cx="6769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この</a:t>
            </a:r>
            <a:r>
              <a:rPr lang="en-US" altLang="ja-JP"/>
              <a:t>E:</a:t>
            </a:r>
            <a:r>
              <a:rPr lang="ja-JP" altLang="en-US"/>
              <a:t>ドライブを開いて、自分の作業フォルダに撮った写真ファイルをコピーします。</a:t>
            </a:r>
          </a:p>
        </p:txBody>
      </p:sp>
      <p:sp>
        <p:nvSpPr>
          <p:cNvPr id="20490" name="Text Box 10"/>
          <p:cNvSpPr txBox="1">
            <a:spLocks noChangeArrowheads="1"/>
          </p:cNvSpPr>
          <p:nvPr/>
        </p:nvSpPr>
        <p:spPr bwMode="auto">
          <a:xfrm>
            <a:off x="250825" y="1268413"/>
            <a:ext cx="698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400"/>
              <a:t>デジタルカメラからパソコンへ写真を取り込む</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7963" y="116632"/>
            <a:ext cx="8229600" cy="1143000"/>
          </a:xfrm>
        </p:spPr>
        <p:txBody>
          <a:bodyPr/>
          <a:lstStyle/>
          <a:p>
            <a:r>
              <a:rPr lang="ja-JP" altLang="en-US" dirty="0">
                <a:latin typeface="ＭＳ Ｐゴシック" panose="020B0600070205080204" pitchFamily="50" charset="-128"/>
              </a:rPr>
              <a:t>写真の整理</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15</a:t>
            </a:fld>
            <a:endParaRPr lang="en-US" altLang="ja-JP"/>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63" y="958603"/>
            <a:ext cx="5125286" cy="5524747"/>
          </a:xfrm>
          <a:prstGeom prst="rect">
            <a:avLst/>
          </a:prstGeom>
        </p:spPr>
      </p:pic>
      <p:sp>
        <p:nvSpPr>
          <p:cNvPr id="3" name="テキスト ボックス 2"/>
          <p:cNvSpPr txBox="1"/>
          <p:nvPr/>
        </p:nvSpPr>
        <p:spPr>
          <a:xfrm>
            <a:off x="5806480" y="1556792"/>
            <a:ext cx="2880320" cy="2308324"/>
          </a:xfrm>
          <a:prstGeom prst="rect">
            <a:avLst/>
          </a:prstGeom>
          <a:noFill/>
        </p:spPr>
        <p:txBody>
          <a:bodyPr wrap="square" rtlCol="0">
            <a:spAutoFit/>
          </a:bodyPr>
          <a:lstStyle/>
          <a:p>
            <a:r>
              <a:rPr kumimoji="1" lang="ja-JP" altLang="en-US" dirty="0" smtClean="0"/>
              <a:t>写真を整理するためフォルダ名（</a:t>
            </a:r>
            <a:r>
              <a:rPr kumimoji="1" lang="en-US" altLang="ja-JP" dirty="0" smtClean="0"/>
              <a:t>photo</a:t>
            </a:r>
            <a:r>
              <a:rPr kumimoji="1" lang="ja-JP" altLang="en-US" dirty="0" smtClean="0"/>
              <a:t>）その下の階層に（</a:t>
            </a:r>
            <a:r>
              <a:rPr kumimoji="1" lang="en-US" altLang="ja-JP" dirty="0" smtClean="0"/>
              <a:t>camera2017</a:t>
            </a:r>
            <a:r>
              <a:rPr kumimoji="1" lang="ja-JP" altLang="en-US" dirty="0" smtClean="0"/>
              <a:t>）（年別用）</a:t>
            </a:r>
            <a:endParaRPr kumimoji="1" lang="en-US" altLang="ja-JP" dirty="0" smtClean="0"/>
          </a:p>
          <a:p>
            <a:r>
              <a:rPr kumimoji="1" lang="ja-JP" altLang="en-US" dirty="0" smtClean="0"/>
              <a:t>その下の階層に</a:t>
            </a:r>
            <a:r>
              <a:rPr kumimoji="1" lang="en-US" altLang="ja-JP" dirty="0" smtClean="0"/>
              <a:t>20170508</a:t>
            </a:r>
            <a:r>
              <a:rPr kumimoji="1" lang="ja-JP" altLang="en-US" dirty="0" err="1" smtClean="0"/>
              <a:t>、</a:t>
            </a:r>
            <a:r>
              <a:rPr kumimoji="1" lang="en-US" altLang="ja-JP" dirty="0" smtClean="0"/>
              <a:t>20170509</a:t>
            </a:r>
            <a:r>
              <a:rPr kumimoji="1" lang="ja-JP" altLang="en-US" dirty="0" smtClean="0"/>
              <a:t>等写真を保存した日のフォルダした。</a:t>
            </a:r>
            <a:endParaRPr kumimoji="1" lang="en-US" altLang="ja-JP" dirty="0" smtClean="0"/>
          </a:p>
          <a:p>
            <a:endParaRPr kumimoji="1" lang="en-US" altLang="ja-JP" dirty="0" smtClean="0"/>
          </a:p>
          <a:p>
            <a:r>
              <a:rPr kumimoji="1" lang="ja-JP" altLang="en-US" dirty="0" smtClean="0"/>
              <a:t>フォルダ名は任意です</a:t>
            </a:r>
            <a:endParaRPr kumimoji="1" lang="ja-JP" altLang="en-US" dirty="0"/>
          </a:p>
        </p:txBody>
      </p:sp>
      <p:sp>
        <p:nvSpPr>
          <p:cNvPr id="5" name="テキスト ボックス 4"/>
          <p:cNvSpPr txBox="1"/>
          <p:nvPr/>
        </p:nvSpPr>
        <p:spPr>
          <a:xfrm>
            <a:off x="5824019" y="4293096"/>
            <a:ext cx="2880320" cy="923330"/>
          </a:xfrm>
          <a:prstGeom prst="rect">
            <a:avLst/>
          </a:prstGeom>
          <a:noFill/>
        </p:spPr>
        <p:txBody>
          <a:bodyPr wrap="square" rtlCol="0">
            <a:spAutoFit/>
          </a:bodyPr>
          <a:lstStyle/>
          <a:p>
            <a:r>
              <a:rPr kumimoji="1" lang="ja-JP" altLang="en-US" dirty="0" smtClean="0"/>
              <a:t>人間の記憶は意外と時間軸で覚えていることが多い。（後で探すときに便利）</a:t>
            </a:r>
            <a:endParaRPr kumimoji="1" lang="ja-JP" altLang="en-US" dirty="0"/>
          </a:p>
        </p:txBody>
      </p:sp>
    </p:spTree>
    <p:extLst>
      <p:ext uri="{BB962C8B-B14F-4D97-AF65-F5344CB8AC3E}">
        <p14:creationId xmlns:p14="http://schemas.microsoft.com/office/powerpoint/2010/main" val="2177116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簡単な写真</a:t>
            </a:r>
            <a:r>
              <a:rPr lang="en-US" altLang="ja-JP" dirty="0"/>
              <a:t>(</a:t>
            </a:r>
            <a:r>
              <a:rPr lang="ja-JP" altLang="en-US" dirty="0"/>
              <a:t>デジタル</a:t>
            </a:r>
            <a:r>
              <a:rPr lang="en-US" altLang="ja-JP" dirty="0"/>
              <a:t>)</a:t>
            </a:r>
            <a:r>
              <a:rPr lang="ja-JP" altLang="en-US" dirty="0"/>
              <a:t>の撮り方</a:t>
            </a:r>
            <a:br>
              <a:rPr lang="ja-JP" altLang="en-US" dirty="0"/>
            </a:b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a:t>簡単な写真の撮り方 </a:t>
            </a:r>
            <a:r>
              <a:rPr lang="en-US" altLang="ja-JP" dirty="0"/>
              <a:t>http://pasopia.velvet.jp/sub/torikata/</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16</a:t>
            </a:fld>
            <a:endParaRPr lang="en-US" altLang="ja-JP"/>
          </a:p>
        </p:txBody>
      </p:sp>
      <p:pic>
        <p:nvPicPr>
          <p:cNvPr id="5" name="図 4"/>
          <p:cNvPicPr>
            <a:picLocks noChangeAspect="1"/>
          </p:cNvPicPr>
          <p:nvPr/>
        </p:nvPicPr>
        <p:blipFill>
          <a:blip r:embed="rId2"/>
          <a:stretch>
            <a:fillRect/>
          </a:stretch>
        </p:blipFill>
        <p:spPr>
          <a:xfrm>
            <a:off x="4336253" y="2632366"/>
            <a:ext cx="4104456" cy="3423481"/>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433" y="2852935"/>
            <a:ext cx="3334587" cy="2982342"/>
          </a:xfrm>
          <a:prstGeom prst="rect">
            <a:avLst/>
          </a:prstGeom>
        </p:spPr>
      </p:pic>
    </p:spTree>
    <p:extLst>
      <p:ext uri="{BB962C8B-B14F-4D97-AF65-F5344CB8AC3E}">
        <p14:creationId xmlns:p14="http://schemas.microsoft.com/office/powerpoint/2010/main" val="2053280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「ペイント</a:t>
            </a:r>
            <a:r>
              <a:rPr lang="ja-JP" altLang="en-US" dirty="0" smtClean="0"/>
              <a:t>」を使った画像処理</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17</a:t>
            </a:fld>
            <a:endParaRPr lang="en-US" altLang="ja-JP"/>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904054"/>
            <a:ext cx="7380312" cy="4155669"/>
          </a:xfrm>
          <a:prstGeom prst="rect">
            <a:avLst/>
          </a:prstGeom>
        </p:spPr>
      </p:pic>
      <p:sp>
        <p:nvSpPr>
          <p:cNvPr id="3" name="テキスト ボックス 2"/>
          <p:cNvSpPr txBox="1"/>
          <p:nvPr/>
        </p:nvSpPr>
        <p:spPr>
          <a:xfrm>
            <a:off x="971600" y="6165304"/>
            <a:ext cx="4217821" cy="369332"/>
          </a:xfrm>
          <a:prstGeom prst="rect">
            <a:avLst/>
          </a:prstGeom>
          <a:noFill/>
        </p:spPr>
        <p:txBody>
          <a:bodyPr wrap="none" rtlCol="0">
            <a:spAutoFit/>
          </a:bodyPr>
          <a:lstStyle/>
          <a:p>
            <a:r>
              <a:rPr kumimoji="1" lang="en-US" altLang="ja-JP" dirty="0" smtClean="0"/>
              <a:t>Windows</a:t>
            </a:r>
            <a:r>
              <a:rPr kumimoji="1" lang="ja-JP" altLang="en-US" dirty="0" smtClean="0"/>
              <a:t>に付属した画像処理ソフトです。</a:t>
            </a:r>
            <a:endParaRPr kumimoji="1" lang="ja-JP" altLang="en-US" dirty="0"/>
          </a:p>
        </p:txBody>
      </p:sp>
      <p:sp>
        <p:nvSpPr>
          <p:cNvPr id="6" name="テキスト ボックス 5"/>
          <p:cNvSpPr txBox="1"/>
          <p:nvPr/>
        </p:nvSpPr>
        <p:spPr>
          <a:xfrm>
            <a:off x="4942384" y="1349220"/>
            <a:ext cx="3744416" cy="369332"/>
          </a:xfrm>
          <a:prstGeom prst="rect">
            <a:avLst/>
          </a:prstGeom>
          <a:noFill/>
        </p:spPr>
        <p:txBody>
          <a:bodyPr wrap="square" rtlCol="0">
            <a:spAutoFit/>
          </a:bodyPr>
          <a:lstStyle/>
          <a:p>
            <a:r>
              <a:rPr kumimoji="1" lang="ja-JP" altLang="en-US" dirty="0" smtClean="0"/>
              <a:t>簡単な使い方を説明します</a:t>
            </a:r>
            <a:endParaRPr kumimoji="1" lang="ja-JP" altLang="en-US" dirty="0"/>
          </a:p>
        </p:txBody>
      </p:sp>
    </p:spTree>
    <p:extLst>
      <p:ext uri="{BB962C8B-B14F-4D97-AF65-F5344CB8AC3E}">
        <p14:creationId xmlns:p14="http://schemas.microsoft.com/office/powerpoint/2010/main" val="1375531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Word</a:t>
            </a:r>
            <a:r>
              <a:rPr kumimoji="1" lang="ja-JP" altLang="en-US" dirty="0" smtClean="0"/>
              <a:t>を使った画像処理</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18</a:t>
            </a:fld>
            <a:endParaRPr lang="en-US" altLang="ja-JP"/>
          </a:p>
        </p:txBody>
      </p:sp>
      <p:pic>
        <p:nvPicPr>
          <p:cNvPr id="5" name="図 4"/>
          <p:cNvPicPr>
            <a:picLocks noChangeAspect="1"/>
          </p:cNvPicPr>
          <p:nvPr/>
        </p:nvPicPr>
        <p:blipFill>
          <a:blip r:embed="rId2"/>
          <a:stretch>
            <a:fillRect/>
          </a:stretch>
        </p:blipFill>
        <p:spPr>
          <a:xfrm>
            <a:off x="539552" y="1417638"/>
            <a:ext cx="8225295" cy="4335416"/>
          </a:xfrm>
          <a:prstGeom prst="rect">
            <a:avLst/>
          </a:prstGeom>
        </p:spPr>
      </p:pic>
      <p:sp>
        <p:nvSpPr>
          <p:cNvPr id="3" name="テキスト ボックス 2"/>
          <p:cNvSpPr txBox="1"/>
          <p:nvPr/>
        </p:nvSpPr>
        <p:spPr>
          <a:xfrm>
            <a:off x="827584" y="6021288"/>
            <a:ext cx="4104456" cy="369332"/>
          </a:xfrm>
          <a:prstGeom prst="rect">
            <a:avLst/>
          </a:prstGeom>
          <a:noFill/>
        </p:spPr>
        <p:txBody>
          <a:bodyPr wrap="square" rtlCol="0">
            <a:spAutoFit/>
          </a:bodyPr>
          <a:lstStyle/>
          <a:p>
            <a:r>
              <a:rPr kumimoji="1" lang="en-US" altLang="ja-JP" dirty="0" smtClean="0"/>
              <a:t>Word</a:t>
            </a:r>
            <a:r>
              <a:rPr kumimoji="1" lang="ja-JP" altLang="en-US" dirty="0" err="1" smtClean="0"/>
              <a:t>にも</a:t>
            </a:r>
            <a:r>
              <a:rPr kumimoji="1" lang="ja-JP" altLang="en-US" dirty="0" smtClean="0"/>
              <a:t>画像処理する機能があります。</a:t>
            </a:r>
            <a:endParaRPr kumimoji="1" lang="ja-JP" altLang="en-US" dirty="0"/>
          </a:p>
        </p:txBody>
      </p:sp>
      <p:sp>
        <p:nvSpPr>
          <p:cNvPr id="6" name="テキスト ボックス 5"/>
          <p:cNvSpPr txBox="1"/>
          <p:nvPr/>
        </p:nvSpPr>
        <p:spPr>
          <a:xfrm>
            <a:off x="5652120" y="5910571"/>
            <a:ext cx="3744416" cy="369332"/>
          </a:xfrm>
          <a:prstGeom prst="rect">
            <a:avLst/>
          </a:prstGeom>
          <a:noFill/>
        </p:spPr>
        <p:txBody>
          <a:bodyPr wrap="square" rtlCol="0">
            <a:spAutoFit/>
          </a:bodyPr>
          <a:lstStyle/>
          <a:p>
            <a:r>
              <a:rPr kumimoji="1" lang="ja-JP" altLang="en-US" dirty="0" smtClean="0"/>
              <a:t>簡単な使い方を説明します</a:t>
            </a:r>
            <a:endParaRPr kumimoji="1" lang="ja-JP" altLang="en-US" dirty="0"/>
          </a:p>
        </p:txBody>
      </p:sp>
    </p:spTree>
    <p:extLst>
      <p:ext uri="{BB962C8B-B14F-4D97-AF65-F5344CB8AC3E}">
        <p14:creationId xmlns:p14="http://schemas.microsoft.com/office/powerpoint/2010/main" val="274358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E8C58B1-B996-49F2-BA64-8BB20D70E7E5}" type="slidenum">
              <a:rPr lang="en-US" altLang="ja-JP"/>
              <a:pPr/>
              <a:t>19</a:t>
            </a:fld>
            <a:endParaRPr lang="en-US" altLang="ja-JP"/>
          </a:p>
        </p:txBody>
      </p:sp>
      <p:sp>
        <p:nvSpPr>
          <p:cNvPr id="21507" name="Rectangle 2"/>
          <p:cNvSpPr>
            <a:spLocks noGrp="1" noChangeArrowheads="1"/>
          </p:cNvSpPr>
          <p:nvPr>
            <p:ph type="title"/>
          </p:nvPr>
        </p:nvSpPr>
        <p:spPr>
          <a:xfrm>
            <a:off x="468313" y="260350"/>
            <a:ext cx="8229600" cy="1143000"/>
          </a:xfrm>
        </p:spPr>
        <p:txBody>
          <a:bodyPr/>
          <a:lstStyle/>
          <a:p>
            <a:pPr algn="l" eaLnBrk="1" hangingPunct="1"/>
            <a:r>
              <a:rPr lang="ja-JP" altLang="en-US" dirty="0" smtClean="0"/>
              <a:t>講座で使うフリーソフト</a:t>
            </a:r>
          </a:p>
        </p:txBody>
      </p:sp>
      <p:sp>
        <p:nvSpPr>
          <p:cNvPr id="21508" name="Rectangle 4"/>
          <p:cNvSpPr>
            <a:spLocks noChangeArrowheads="1"/>
          </p:cNvSpPr>
          <p:nvPr/>
        </p:nvSpPr>
        <p:spPr bwMode="auto">
          <a:xfrm>
            <a:off x="395288" y="1268413"/>
            <a:ext cx="734506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smtClean="0">
                <a:solidFill>
                  <a:srgbClr val="3366FF"/>
                </a:solidFill>
              </a:rPr>
              <a:t>Vix</a:t>
            </a:r>
            <a:endParaRPr lang="en-US" altLang="ja-JP" dirty="0">
              <a:solidFill>
                <a:srgbClr val="3366FF"/>
              </a:solidFill>
            </a:endParaRPr>
          </a:p>
          <a:p>
            <a:pPr eaLnBrk="1" hangingPunct="1"/>
            <a:r>
              <a:rPr lang="ja-JP" altLang="en-US" dirty="0">
                <a:solidFill>
                  <a:srgbClr val="3366FF"/>
                </a:solidFill>
              </a:rPr>
              <a:t>エクスプローラ風の画像ビューワー</a:t>
            </a:r>
          </a:p>
          <a:p>
            <a:pPr eaLnBrk="1" hangingPunct="1"/>
            <a:r>
              <a:rPr lang="en-US" altLang="ja-JP" dirty="0">
                <a:hlinkClick r:id="rId2"/>
              </a:rPr>
              <a:t>http://www.forest.impress.co.jp/library/software/vix/</a:t>
            </a:r>
            <a:endParaRPr lang="en-US" altLang="ja-JP" dirty="0"/>
          </a:p>
          <a:p>
            <a:pPr eaLnBrk="1" hangingPunct="1"/>
            <a:r>
              <a:rPr lang="en-US" altLang="ja-JP" dirty="0" err="1"/>
              <a:t>JTrim</a:t>
            </a:r>
            <a:endParaRPr lang="en-US" altLang="ja-JP" dirty="0"/>
          </a:p>
          <a:p>
            <a:pPr eaLnBrk="1" hangingPunct="1"/>
            <a:r>
              <a:rPr lang="ja-JP" altLang="en-US" dirty="0">
                <a:solidFill>
                  <a:srgbClr val="3366FF"/>
                </a:solidFill>
              </a:rPr>
              <a:t>デジカメ画像などを簡単な操作で加工・修正できるレタッチソフト </a:t>
            </a:r>
          </a:p>
          <a:p>
            <a:pPr eaLnBrk="1" hangingPunct="1"/>
            <a:r>
              <a:rPr lang="en-US" altLang="ja-JP" dirty="0">
                <a:hlinkClick r:id="rId3"/>
              </a:rPr>
              <a:t>http://www.forest.impress.co.jp/library/software/jtrim/</a:t>
            </a:r>
            <a:endParaRPr lang="en-US" altLang="ja-JP" dirty="0"/>
          </a:p>
          <a:p>
            <a:pPr eaLnBrk="1" hangingPunct="1"/>
            <a:r>
              <a:rPr lang="ja-JP" altLang="ja-JP" dirty="0"/>
              <a:t>画像縮小ソフト「縮小革命」</a:t>
            </a:r>
            <a:endParaRPr lang="ja-JP" altLang="en-US" dirty="0"/>
          </a:p>
          <a:p>
            <a:pPr eaLnBrk="1" hangingPunct="1"/>
            <a:r>
              <a:rPr lang="en-US" altLang="ja-JP" dirty="0" err="1"/>
              <a:t>Exif</a:t>
            </a:r>
            <a:r>
              <a:rPr lang="ja-JP" altLang="en-US" dirty="0"/>
              <a:t>の削除や透かし合成などもあわせて行える画像一括縮小ソフト </a:t>
            </a:r>
            <a:endParaRPr lang="ja-JP" altLang="ja-JP" dirty="0"/>
          </a:p>
          <a:p>
            <a:pPr eaLnBrk="1" hangingPunct="1"/>
            <a:r>
              <a:rPr lang="ja-JP" altLang="ja-JP" dirty="0">
                <a:hlinkClick r:id="rId4"/>
              </a:rPr>
              <a:t>http://www.yoshida.nagoya/</a:t>
            </a:r>
            <a:r>
              <a:rPr lang="ja-JP" altLang="ja-JP" dirty="0" smtClean="0">
                <a:hlinkClick r:id="rId4"/>
              </a:rPr>
              <a:t>syukukaku</a:t>
            </a:r>
            <a:r>
              <a:rPr lang="en-US" altLang="ja-JP" dirty="0" smtClean="0"/>
              <a:t/>
            </a:r>
            <a:br>
              <a:rPr lang="en-US" altLang="ja-JP" dirty="0" smtClean="0"/>
            </a:br>
            <a:r>
              <a:rPr lang="ja-JP" altLang="en-US" dirty="0" smtClean="0"/>
              <a:t>「</a:t>
            </a:r>
            <a:r>
              <a:rPr lang="en-US" altLang="ja-JP" dirty="0" smtClean="0"/>
              <a:t>paint.net</a:t>
            </a:r>
            <a:r>
              <a:rPr lang="ja-JP" altLang="en-US" dirty="0" smtClean="0"/>
              <a:t>」</a:t>
            </a:r>
            <a:r>
              <a:rPr lang="en-US" altLang="ja-JP" dirty="0" smtClean="0"/>
              <a:t/>
            </a:r>
            <a:br>
              <a:rPr lang="en-US" altLang="ja-JP" dirty="0" smtClean="0"/>
            </a:br>
            <a:r>
              <a:rPr lang="ja-JP" altLang="en-US" dirty="0" smtClean="0"/>
              <a:t>自動選択やヒストグラム補正のできるフリーのレタッチソフト</a:t>
            </a:r>
            <a:r>
              <a:rPr lang="en-US" altLang="ja-JP" dirty="0" smtClean="0"/>
              <a:t>http://forest.watch.impress.co.jp/library/software/paintdotnet/</a:t>
            </a:r>
            <a:br>
              <a:rPr lang="en-US" altLang="ja-JP" dirty="0" smtClean="0"/>
            </a:br>
            <a:r>
              <a:rPr lang="ja-JP" altLang="en-US" dirty="0" smtClean="0"/>
              <a:t>無料</a:t>
            </a:r>
            <a:r>
              <a:rPr lang="en-US" altLang="ja-JP" dirty="0"/>
              <a:t>PDF</a:t>
            </a:r>
            <a:r>
              <a:rPr lang="ja-JP" altLang="en-US" dirty="0"/>
              <a:t>作成・変換フリーソフト </a:t>
            </a:r>
            <a:r>
              <a:rPr lang="en-US" altLang="ja-JP" dirty="0" err="1" smtClean="0"/>
              <a:t>CubePDF</a:t>
            </a:r>
            <a:r>
              <a:rPr lang="en-US" altLang="ja-JP" dirty="0" smtClean="0"/>
              <a:t/>
            </a:r>
            <a:br>
              <a:rPr lang="en-US" altLang="ja-JP" dirty="0" smtClean="0"/>
            </a:br>
            <a:r>
              <a:rPr lang="en-US" altLang="ja-JP" dirty="0" smtClean="0"/>
              <a:t>http</a:t>
            </a:r>
            <a:r>
              <a:rPr lang="en-US" altLang="ja-JP" dirty="0"/>
              <a:t>://www.cube-soft.jp/cubepdf/</a:t>
            </a:r>
          </a:p>
        </p:txBody>
      </p:sp>
      <p:sp>
        <p:nvSpPr>
          <p:cNvPr id="21509" name="Rectangle 5"/>
          <p:cNvSpPr>
            <a:spLocks noChangeArrowheads="1"/>
          </p:cNvSpPr>
          <p:nvPr/>
        </p:nvSpPr>
        <p:spPr bwMode="auto">
          <a:xfrm>
            <a:off x="417127" y="5346775"/>
            <a:ext cx="6191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テキストエディタ</a:t>
            </a:r>
          </a:p>
          <a:p>
            <a:pPr eaLnBrk="1" hangingPunct="1"/>
            <a:r>
              <a:rPr lang="en-US" altLang="ja-JP" dirty="0" err="1"/>
              <a:t>TeraPad</a:t>
            </a:r>
            <a:endParaRPr lang="en-US" altLang="ja-JP" dirty="0"/>
          </a:p>
          <a:p>
            <a:pPr eaLnBrk="1" hangingPunct="1"/>
            <a:r>
              <a:rPr lang="ja-JP" altLang="en-US" dirty="0"/>
              <a:t>軽快に動作するフリーのテキストエディター</a:t>
            </a:r>
          </a:p>
          <a:p>
            <a:pPr eaLnBrk="1" hangingPunct="1"/>
            <a:r>
              <a:rPr lang="en-US" altLang="ja-JP" dirty="0">
                <a:hlinkClick r:id="rId5"/>
              </a:rPr>
              <a:t>http://www.forest.impress.co.jp/library/software/terapad/</a:t>
            </a:r>
            <a:endParaRPr lang="en-US" altLang="ja-JP" dirty="0"/>
          </a:p>
        </p:txBody>
      </p:sp>
      <p:pic>
        <p:nvPicPr>
          <p:cNvPr id="21510" name="Picture 6" descr="terap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751" y="5419666"/>
            <a:ext cx="19669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a1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9738" y="1402615"/>
            <a:ext cx="19081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w0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3420" y="333038"/>
            <a:ext cx="199548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w00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23933" y="2679006"/>
            <a:ext cx="208915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10"/>
          <a:stretch>
            <a:fillRect/>
          </a:stretch>
        </p:blipFill>
        <p:spPr>
          <a:xfrm>
            <a:off x="7046827" y="3846195"/>
            <a:ext cx="2059808" cy="16086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C0DE007-5C49-4D50-95C1-680C51EC28D9}" type="slidenum">
              <a:rPr lang="en-US" altLang="ja-JP"/>
              <a:pPr/>
              <a:t>2</a:t>
            </a:fld>
            <a:endParaRPr lang="en-US" altLang="ja-JP"/>
          </a:p>
        </p:txBody>
      </p:sp>
      <p:sp>
        <p:nvSpPr>
          <p:cNvPr id="6147" name="Rectangle 2"/>
          <p:cNvSpPr>
            <a:spLocks noGrp="1" noChangeArrowheads="1"/>
          </p:cNvSpPr>
          <p:nvPr>
            <p:ph type="title"/>
          </p:nvPr>
        </p:nvSpPr>
        <p:spPr/>
        <p:txBody>
          <a:bodyPr/>
          <a:lstStyle/>
          <a:p>
            <a:pPr eaLnBrk="1" hangingPunct="1"/>
            <a:r>
              <a:rPr lang="ja-JP" altLang="en-US" sz="4000" smtClean="0"/>
              <a:t>講座の概要</a:t>
            </a:r>
            <a:br>
              <a:rPr lang="ja-JP" altLang="en-US" sz="4000" smtClean="0"/>
            </a:br>
            <a:endParaRPr lang="ja-JP" altLang="en-US" sz="4000" smtClean="0"/>
          </a:p>
        </p:txBody>
      </p:sp>
      <p:sp>
        <p:nvSpPr>
          <p:cNvPr id="6148" name="Text Box 7"/>
          <p:cNvSpPr txBox="1">
            <a:spLocks noChangeArrowheads="1"/>
          </p:cNvSpPr>
          <p:nvPr/>
        </p:nvSpPr>
        <p:spPr bwMode="auto">
          <a:xfrm>
            <a:off x="680183" y="1196752"/>
            <a:ext cx="80025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smtClean="0"/>
              <a:t>・簡単な写真の撮り方（デジカメ）</a:t>
            </a:r>
          </a:p>
          <a:p>
            <a:pPr eaLnBrk="1" hangingPunct="1">
              <a:spcBef>
                <a:spcPct val="50000"/>
              </a:spcBef>
            </a:pPr>
            <a:r>
              <a:rPr lang="ja-JP" altLang="en-US" dirty="0" smtClean="0"/>
              <a:t>・写真の整理（フォルダ・ファイルの基礎）</a:t>
            </a:r>
          </a:p>
          <a:p>
            <a:pPr eaLnBrk="1" hangingPunct="1">
              <a:spcBef>
                <a:spcPct val="50000"/>
              </a:spcBef>
            </a:pPr>
            <a:r>
              <a:rPr lang="ja-JP" altLang="en-US" dirty="0" smtClean="0"/>
              <a:t>・写真の縮小、トリミング等</a:t>
            </a:r>
          </a:p>
          <a:p>
            <a:pPr eaLnBrk="1" hangingPunct="1">
              <a:spcBef>
                <a:spcPct val="50000"/>
              </a:spcBef>
            </a:pPr>
            <a:r>
              <a:rPr lang="ja-JP" altLang="en-US" dirty="0" smtClean="0"/>
              <a:t>・写真の加工（回転・円で切り抜く、楕円で切り抜く、ぼかす、明暗・レベル調整等）</a:t>
            </a:r>
          </a:p>
          <a:p>
            <a:pPr eaLnBrk="1" hangingPunct="1">
              <a:spcBef>
                <a:spcPct val="50000"/>
              </a:spcBef>
            </a:pPr>
            <a:r>
              <a:rPr lang="ja-JP" altLang="en-US" dirty="0" smtClean="0"/>
              <a:t>・写真の合成（複数の写真を合成する）</a:t>
            </a:r>
          </a:p>
          <a:p>
            <a:pPr eaLnBrk="1" hangingPunct="1">
              <a:spcBef>
                <a:spcPct val="50000"/>
              </a:spcBef>
            </a:pPr>
            <a:r>
              <a:rPr lang="ja-JP" altLang="en-US" dirty="0" smtClean="0"/>
              <a:t>・スキャナーで取り込んだ新聞、雑誌の記事を切り貼りする</a:t>
            </a:r>
          </a:p>
          <a:p>
            <a:pPr eaLnBrk="1" hangingPunct="1">
              <a:spcBef>
                <a:spcPct val="50000"/>
              </a:spcBef>
            </a:pPr>
            <a:r>
              <a:rPr lang="ja-JP" altLang="en-US" dirty="0" smtClean="0"/>
              <a:t>・地図の合成（複数の地図を合成して</a:t>
            </a:r>
            <a:r>
              <a:rPr lang="en-US" altLang="ja-JP" dirty="0" smtClean="0"/>
              <a:t>1</a:t>
            </a:r>
            <a:r>
              <a:rPr lang="ja-JP" altLang="en-US" dirty="0" smtClean="0"/>
              <a:t>枚にする）</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F37F671-DD19-40C0-889A-A09667AB15CE}" type="slidenum">
              <a:rPr lang="en-US" altLang="ja-JP"/>
              <a:pPr/>
              <a:t>20</a:t>
            </a:fld>
            <a:endParaRPr lang="en-US" altLang="ja-JP"/>
          </a:p>
        </p:txBody>
      </p:sp>
      <p:sp>
        <p:nvSpPr>
          <p:cNvPr id="22531" name="Rectangle 2"/>
          <p:cNvSpPr>
            <a:spLocks noGrp="1" noChangeArrowheads="1"/>
          </p:cNvSpPr>
          <p:nvPr>
            <p:ph type="title"/>
          </p:nvPr>
        </p:nvSpPr>
        <p:spPr/>
        <p:txBody>
          <a:bodyPr/>
          <a:lstStyle/>
          <a:p>
            <a:pPr eaLnBrk="1" hangingPunct="1"/>
            <a:r>
              <a:rPr lang="en-US" altLang="ja-JP" dirty="0" err="1" smtClean="0"/>
              <a:t>Vix</a:t>
            </a:r>
            <a:r>
              <a:rPr lang="ja-JP" altLang="en-US" dirty="0" smtClean="0"/>
              <a:t>で写真の閲覧（ビュアー）</a:t>
            </a:r>
          </a:p>
        </p:txBody>
      </p:sp>
      <p:pic>
        <p:nvPicPr>
          <p:cNvPr id="22532" name="Picture 4" descr="tmpCC"/>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4213" y="1628775"/>
            <a:ext cx="5113337" cy="3986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AutoShape 5"/>
          <p:cNvSpPr>
            <a:spLocks noChangeArrowheads="1"/>
          </p:cNvSpPr>
          <p:nvPr/>
        </p:nvSpPr>
        <p:spPr bwMode="auto">
          <a:xfrm>
            <a:off x="1476375" y="5949950"/>
            <a:ext cx="2663825" cy="609600"/>
          </a:xfrm>
          <a:prstGeom prst="wedgeEllipseCallout">
            <a:avLst>
              <a:gd name="adj1" fmla="val -52861"/>
              <a:gd name="adj2" fmla="val -193750"/>
            </a:avLst>
          </a:prstGeom>
          <a:solidFill>
            <a:srgbClr val="FFCC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a:solidFill>
                  <a:schemeClr val="tx2"/>
                </a:solidFill>
              </a:rPr>
              <a:t>フォルダツリーから</a:t>
            </a:r>
            <a:r>
              <a:rPr lang="en-US" altLang="ja-JP" sz="1600">
                <a:solidFill>
                  <a:schemeClr val="tx2"/>
                </a:solidFill>
              </a:rPr>
              <a:t>C:\</a:t>
            </a:r>
            <a:r>
              <a:rPr lang="ja-JP" altLang="en-US" sz="1600">
                <a:solidFill>
                  <a:schemeClr val="tx2"/>
                </a:solidFill>
              </a:rPr>
              <a:t>ｔｅｍｐ</a:t>
            </a:r>
            <a:r>
              <a:rPr lang="en-US" altLang="ja-JP" sz="1600">
                <a:solidFill>
                  <a:schemeClr val="tx2"/>
                </a:solidFill>
              </a:rPr>
              <a:t>\photo</a:t>
            </a:r>
          </a:p>
        </p:txBody>
      </p:sp>
      <p:sp>
        <p:nvSpPr>
          <p:cNvPr id="22534" name="Text Box 6"/>
          <p:cNvSpPr txBox="1">
            <a:spLocks noChangeArrowheads="1"/>
          </p:cNvSpPr>
          <p:nvPr/>
        </p:nvSpPr>
        <p:spPr bwMode="auto">
          <a:xfrm>
            <a:off x="6084888" y="1484313"/>
            <a:ext cx="2808287" cy="1049337"/>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400">
                <a:solidFill>
                  <a:schemeClr val="tx2"/>
                </a:solidFill>
              </a:rPr>
              <a:t>Vix</a:t>
            </a:r>
            <a:r>
              <a:rPr lang="ja-JP" altLang="en-US" sz="1400">
                <a:solidFill>
                  <a:schemeClr val="tx2"/>
                </a:solidFill>
              </a:rPr>
              <a:t>を起動して左端のフォルダツリーから</a:t>
            </a:r>
            <a:r>
              <a:rPr lang="en-US" altLang="ja-JP" sz="1400">
                <a:solidFill>
                  <a:schemeClr val="tx2"/>
                </a:solidFill>
              </a:rPr>
              <a:t>C:\temp\photo</a:t>
            </a:r>
          </a:p>
          <a:p>
            <a:pPr eaLnBrk="1" hangingPunct="1">
              <a:spcBef>
                <a:spcPct val="50000"/>
              </a:spcBef>
            </a:pPr>
            <a:r>
              <a:rPr lang="ja-JP" altLang="en-US" sz="1400">
                <a:solidFill>
                  <a:schemeClr val="tx2"/>
                </a:solidFill>
              </a:rPr>
              <a:t>を選択すると左の図のように写真がサムネイルで表示されます。</a:t>
            </a:r>
          </a:p>
        </p:txBody>
      </p:sp>
      <p:sp>
        <p:nvSpPr>
          <p:cNvPr id="22535" name="Text Box 7"/>
          <p:cNvSpPr txBox="1">
            <a:spLocks noChangeArrowheads="1"/>
          </p:cNvSpPr>
          <p:nvPr/>
        </p:nvSpPr>
        <p:spPr bwMode="auto">
          <a:xfrm>
            <a:off x="6084888" y="2636838"/>
            <a:ext cx="2808287" cy="1096962"/>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200">
                <a:solidFill>
                  <a:schemeClr val="tx2"/>
                </a:solidFill>
              </a:rPr>
              <a:t>この画面が基本的な画面です。</a:t>
            </a:r>
            <a:r>
              <a:rPr lang="en-US" altLang="ja-JP" sz="1200">
                <a:solidFill>
                  <a:schemeClr val="tx2"/>
                </a:solidFill>
              </a:rPr>
              <a:t>Vix</a:t>
            </a:r>
            <a:r>
              <a:rPr lang="ja-JP" altLang="en-US" sz="1200">
                <a:solidFill>
                  <a:schemeClr val="tx2"/>
                </a:solidFill>
              </a:rPr>
              <a:t>を使うときはこの画面がスタートです。写真を選択してクリックすると下記の写真が別画面で開かれます。</a:t>
            </a:r>
          </a:p>
          <a:p>
            <a:pPr eaLnBrk="1" hangingPunct="1">
              <a:spcBef>
                <a:spcPct val="50000"/>
              </a:spcBef>
            </a:pPr>
            <a:r>
              <a:rPr lang="ja-JP" altLang="en-US" sz="1200">
                <a:solidFill>
                  <a:schemeClr val="tx2"/>
                </a:solidFill>
              </a:rPr>
              <a:t>実際の写真の大きさで表示されます。</a:t>
            </a:r>
          </a:p>
        </p:txBody>
      </p:sp>
      <p:sp>
        <p:nvSpPr>
          <p:cNvPr id="22536" name="AutoShape 8"/>
          <p:cNvSpPr>
            <a:spLocks noChangeArrowheads="1"/>
          </p:cNvSpPr>
          <p:nvPr/>
        </p:nvSpPr>
        <p:spPr bwMode="auto">
          <a:xfrm>
            <a:off x="4284663" y="5876925"/>
            <a:ext cx="649287" cy="431800"/>
          </a:xfrm>
          <a:prstGeom prst="rightArrow">
            <a:avLst>
              <a:gd name="adj1" fmla="val 50000"/>
              <a:gd name="adj2" fmla="val 37592"/>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7" name="Text Box 9"/>
          <p:cNvSpPr txBox="1">
            <a:spLocks noChangeArrowheads="1"/>
          </p:cNvSpPr>
          <p:nvPr/>
        </p:nvSpPr>
        <p:spPr bwMode="auto">
          <a:xfrm>
            <a:off x="5076825" y="5876925"/>
            <a:ext cx="4067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600">
                <a:solidFill>
                  <a:schemeClr val="tx2"/>
                </a:solidFill>
              </a:rPr>
              <a:t>縮小革命で</a:t>
            </a:r>
            <a:r>
              <a:rPr lang="ja-JP" altLang="en-US" sz="2000" b="1">
                <a:solidFill>
                  <a:schemeClr val="tx2"/>
                </a:solidFill>
              </a:rPr>
              <a:t>すべての写真を縮小</a:t>
            </a:r>
            <a:r>
              <a:rPr lang="ja-JP" altLang="en-US" sz="1600">
                <a:solidFill>
                  <a:schemeClr val="tx2"/>
                </a:solidFill>
              </a:rPr>
              <a:t>します</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C9AF6C-071A-45EC-9CAB-1045093C9A4B}" type="slidenum">
              <a:rPr lang="en-US" altLang="ja-JP"/>
              <a:pPr/>
              <a:t>21</a:t>
            </a:fld>
            <a:endParaRPr lang="en-US" altLang="ja-JP"/>
          </a:p>
        </p:txBody>
      </p:sp>
      <p:sp>
        <p:nvSpPr>
          <p:cNvPr id="23555" name="Rectangle 2"/>
          <p:cNvSpPr>
            <a:spLocks noGrp="1" noChangeArrowheads="1"/>
          </p:cNvSpPr>
          <p:nvPr>
            <p:ph type="title"/>
          </p:nvPr>
        </p:nvSpPr>
        <p:spPr/>
        <p:txBody>
          <a:bodyPr/>
          <a:lstStyle/>
          <a:p>
            <a:pPr eaLnBrk="1" hangingPunct="1"/>
            <a:r>
              <a:rPr lang="ja-JP" altLang="en-US" dirty="0" smtClean="0"/>
              <a:t>縮小革命で一括縮小</a:t>
            </a:r>
          </a:p>
        </p:txBody>
      </p:sp>
      <p:pic>
        <p:nvPicPr>
          <p:cNvPr id="23556" name="Picture 4" descr="w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628775"/>
            <a:ext cx="40322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tmp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529012"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7"/>
          <p:cNvSpPr txBox="1">
            <a:spLocks noChangeArrowheads="1"/>
          </p:cNvSpPr>
          <p:nvPr/>
        </p:nvSpPr>
        <p:spPr bwMode="auto">
          <a:xfrm>
            <a:off x="323850" y="4797425"/>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縮小革命を起動する。設定は</a:t>
            </a:r>
            <a:r>
              <a:rPr lang="en-US" altLang="ja-JP" sz="1600">
                <a:solidFill>
                  <a:schemeClr val="tx2"/>
                </a:solidFill>
              </a:rPr>
              <a:t>1024×1024</a:t>
            </a:r>
            <a:r>
              <a:rPr lang="ja-JP" altLang="en-US" sz="1600">
                <a:solidFill>
                  <a:schemeClr val="tx2"/>
                </a:solidFill>
              </a:rPr>
              <a:t>　フォルダ名</a:t>
            </a:r>
            <a:r>
              <a:rPr lang="en-US" altLang="ja-JP" sz="1600">
                <a:solidFill>
                  <a:schemeClr val="tx2"/>
                </a:solidFill>
              </a:rPr>
              <a:t>Resized</a:t>
            </a:r>
            <a:r>
              <a:rPr lang="ja-JP" altLang="en-US" sz="1600">
                <a:solidFill>
                  <a:schemeClr val="tx2"/>
                </a:solidFill>
              </a:rPr>
              <a:t>をチェック</a:t>
            </a:r>
          </a:p>
        </p:txBody>
      </p:sp>
      <p:sp>
        <p:nvSpPr>
          <p:cNvPr id="23559" name="AutoShape 8"/>
          <p:cNvSpPr>
            <a:spLocks noChangeArrowheads="1"/>
          </p:cNvSpPr>
          <p:nvPr/>
        </p:nvSpPr>
        <p:spPr bwMode="auto">
          <a:xfrm>
            <a:off x="5148263" y="2349500"/>
            <a:ext cx="503237" cy="414338"/>
          </a:xfrm>
          <a:prstGeom prst="leftArrow">
            <a:avLst>
              <a:gd name="adj1" fmla="val 50000"/>
              <a:gd name="adj2" fmla="val 30364"/>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0" name="AutoShape 9"/>
          <p:cNvSpPr>
            <a:spLocks noChangeArrowheads="1"/>
          </p:cNvSpPr>
          <p:nvPr/>
        </p:nvSpPr>
        <p:spPr bwMode="auto">
          <a:xfrm>
            <a:off x="7092950" y="2492375"/>
            <a:ext cx="503238" cy="414338"/>
          </a:xfrm>
          <a:prstGeom prst="leftArrow">
            <a:avLst>
              <a:gd name="adj1" fmla="val 50000"/>
              <a:gd name="adj2" fmla="val 30364"/>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1" name="AutoShape 10"/>
          <p:cNvSpPr>
            <a:spLocks noChangeArrowheads="1"/>
          </p:cNvSpPr>
          <p:nvPr/>
        </p:nvSpPr>
        <p:spPr bwMode="auto">
          <a:xfrm>
            <a:off x="5364163" y="3357563"/>
            <a:ext cx="503237" cy="414337"/>
          </a:xfrm>
          <a:prstGeom prst="leftArrow">
            <a:avLst>
              <a:gd name="adj1" fmla="val 50000"/>
              <a:gd name="adj2" fmla="val 30364"/>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2" name="AutoShape 11"/>
          <p:cNvSpPr>
            <a:spLocks noChangeArrowheads="1"/>
          </p:cNvSpPr>
          <p:nvPr/>
        </p:nvSpPr>
        <p:spPr bwMode="auto">
          <a:xfrm>
            <a:off x="6659563" y="4797425"/>
            <a:ext cx="503237" cy="414338"/>
          </a:xfrm>
          <a:prstGeom prst="leftArrow">
            <a:avLst>
              <a:gd name="adj1" fmla="val 50000"/>
              <a:gd name="adj2" fmla="val 30364"/>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3" name="Text Box 12"/>
          <p:cNvSpPr txBox="1">
            <a:spLocks noChangeArrowheads="1"/>
          </p:cNvSpPr>
          <p:nvPr/>
        </p:nvSpPr>
        <p:spPr bwMode="auto">
          <a:xfrm>
            <a:off x="7092950" y="4797425"/>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の箇所</a:t>
            </a:r>
          </a:p>
        </p:txBody>
      </p:sp>
      <p:sp>
        <p:nvSpPr>
          <p:cNvPr id="23564" name="Text Box 13"/>
          <p:cNvSpPr txBox="1">
            <a:spLocks noChangeArrowheads="1"/>
          </p:cNvSpPr>
          <p:nvPr/>
        </p:nvSpPr>
        <p:spPr bwMode="auto">
          <a:xfrm>
            <a:off x="468313" y="5229225"/>
            <a:ext cx="7343775"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縮小したい写真を選択する一括の場合は一番上左の写真をクリック、</a:t>
            </a:r>
            <a:r>
              <a:rPr lang="en-US" altLang="ja-JP" sz="1600">
                <a:solidFill>
                  <a:schemeClr val="tx2"/>
                </a:solidFill>
              </a:rPr>
              <a:t>shiift</a:t>
            </a:r>
            <a:r>
              <a:rPr lang="ja-JP" altLang="en-US" sz="1600">
                <a:solidFill>
                  <a:schemeClr val="tx2"/>
                </a:solidFill>
              </a:rPr>
              <a:t>キーを押しながら一番下右の写真をクリックする。写真の下が青くなる。適当な青い部分をドラッグして</a:t>
            </a:r>
            <a:r>
              <a:rPr lang="ja-JP" altLang="en-US">
                <a:solidFill>
                  <a:schemeClr val="tx2"/>
                </a:solidFill>
              </a:rPr>
              <a:t>縮小革命</a:t>
            </a:r>
            <a:r>
              <a:rPr lang="ja-JP" altLang="en-US" sz="1600">
                <a:solidFill>
                  <a:schemeClr val="tx2"/>
                </a:solidFill>
              </a:rPr>
              <a:t>にドロップします。</a:t>
            </a:r>
          </a:p>
        </p:txBody>
      </p:sp>
      <p:sp>
        <p:nvSpPr>
          <p:cNvPr id="23565" name="AutoShape 14"/>
          <p:cNvSpPr>
            <a:spLocks noChangeArrowheads="1"/>
          </p:cNvSpPr>
          <p:nvPr/>
        </p:nvSpPr>
        <p:spPr bwMode="auto">
          <a:xfrm>
            <a:off x="7812088" y="3716338"/>
            <a:ext cx="503237" cy="414337"/>
          </a:xfrm>
          <a:prstGeom prst="leftArrow">
            <a:avLst>
              <a:gd name="adj1" fmla="val 50000"/>
              <a:gd name="adj2" fmla="val 30364"/>
            </a:avLst>
          </a:prstGeom>
          <a:solidFill>
            <a:srgbClr val="00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6" name="AutoShape 15"/>
          <p:cNvSpPr>
            <a:spLocks noChangeArrowheads="1"/>
          </p:cNvSpPr>
          <p:nvPr/>
        </p:nvSpPr>
        <p:spPr bwMode="auto">
          <a:xfrm>
            <a:off x="3708400" y="5734050"/>
            <a:ext cx="503238" cy="414338"/>
          </a:xfrm>
          <a:prstGeom prst="leftArrow">
            <a:avLst>
              <a:gd name="adj1" fmla="val 50000"/>
              <a:gd name="adj2" fmla="val 30364"/>
            </a:avLst>
          </a:prstGeom>
          <a:solidFill>
            <a:srgbClr val="00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67" name="Text Box 16"/>
          <p:cNvSpPr txBox="1">
            <a:spLocks noChangeArrowheads="1"/>
          </p:cNvSpPr>
          <p:nvPr/>
        </p:nvSpPr>
        <p:spPr bwMode="auto">
          <a:xfrm>
            <a:off x="4284663" y="5805488"/>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の箇所</a:t>
            </a:r>
          </a:p>
        </p:txBody>
      </p:sp>
      <p:sp>
        <p:nvSpPr>
          <p:cNvPr id="23568" name="Text Box 17"/>
          <p:cNvSpPr txBox="1">
            <a:spLocks noChangeArrowheads="1"/>
          </p:cNvSpPr>
          <p:nvPr/>
        </p:nvSpPr>
        <p:spPr bwMode="auto">
          <a:xfrm>
            <a:off x="468313" y="6165850"/>
            <a:ext cx="8064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\photo\resized</a:t>
            </a:r>
            <a:r>
              <a:rPr lang="ja-JP" altLang="en-US" sz="1600">
                <a:solidFill>
                  <a:schemeClr val="tx2"/>
                </a:solidFill>
              </a:rPr>
              <a:t>フォルダに縮小された画像が保存されます。（ファイルの数にもよるが数分かかかる。）ファイル名は同じであることに注意！</a:t>
            </a:r>
          </a:p>
        </p:txBody>
      </p:sp>
      <p:sp>
        <p:nvSpPr>
          <p:cNvPr id="23569" name="AutoShape 18"/>
          <p:cNvSpPr>
            <a:spLocks noChangeArrowheads="1"/>
          </p:cNvSpPr>
          <p:nvPr/>
        </p:nvSpPr>
        <p:spPr bwMode="auto">
          <a:xfrm>
            <a:off x="3348038" y="3860800"/>
            <a:ext cx="976312" cy="485775"/>
          </a:xfrm>
          <a:prstGeom prst="rightArrow">
            <a:avLst>
              <a:gd name="adj1" fmla="val 50000"/>
              <a:gd name="adj2" fmla="val 50245"/>
            </a:avLst>
          </a:prstGeom>
          <a:solidFill>
            <a:srgbClr val="00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570" name="AutoShape 19"/>
          <p:cNvSpPr>
            <a:spLocks noChangeArrowheads="1"/>
          </p:cNvSpPr>
          <p:nvPr/>
        </p:nvSpPr>
        <p:spPr bwMode="auto">
          <a:xfrm>
            <a:off x="7740650" y="5013325"/>
            <a:ext cx="1403350" cy="1185863"/>
          </a:xfrm>
          <a:prstGeom prst="wedgeEllipseCallout">
            <a:avLst>
              <a:gd name="adj1" fmla="val -199546"/>
              <a:gd name="adj2" fmla="val 55491"/>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600">
                <a:solidFill>
                  <a:schemeClr val="tx2"/>
                </a:solidFill>
              </a:rPr>
              <a:t>これらの画像を使用します</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A00DF98-24D9-48AD-894D-C716D0AFBFE8}" type="slidenum">
              <a:rPr lang="en-US" altLang="ja-JP"/>
              <a:pPr/>
              <a:t>22</a:t>
            </a:fld>
            <a:endParaRPr lang="en-US" altLang="ja-JP"/>
          </a:p>
        </p:txBody>
      </p:sp>
      <p:sp>
        <p:nvSpPr>
          <p:cNvPr id="24579" name="Rectangle 2"/>
          <p:cNvSpPr>
            <a:spLocks noGrp="1" noChangeArrowheads="1"/>
          </p:cNvSpPr>
          <p:nvPr>
            <p:ph type="title"/>
          </p:nvPr>
        </p:nvSpPr>
        <p:spPr/>
        <p:txBody>
          <a:bodyPr/>
          <a:lstStyle/>
          <a:p>
            <a:pPr eaLnBrk="1" hangingPunct="1"/>
            <a:r>
              <a:rPr lang="en-US" altLang="ja-JP" sz="4000" dirty="0" err="1" smtClean="0"/>
              <a:t>Vix</a:t>
            </a:r>
            <a:r>
              <a:rPr lang="ja-JP" altLang="en-US" sz="4000" dirty="0" smtClean="0"/>
              <a:t>で画像の回転（一括）</a:t>
            </a:r>
            <a:br>
              <a:rPr lang="ja-JP" altLang="en-US" sz="4000" dirty="0" smtClean="0"/>
            </a:br>
            <a:endParaRPr lang="ja-JP" altLang="en-US" sz="4000" dirty="0" smtClean="0"/>
          </a:p>
        </p:txBody>
      </p:sp>
      <p:pic>
        <p:nvPicPr>
          <p:cNvPr id="24580" name="Picture 5" descr="tmp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00213"/>
            <a:ext cx="381635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tmp1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00213"/>
            <a:ext cx="381635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395288" y="5013325"/>
            <a:ext cx="8424862" cy="947738"/>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画像を回転（９０度）したい写真を選択します。</a:t>
            </a:r>
            <a:r>
              <a:rPr lang="en-US" altLang="ja-JP" sz="1600">
                <a:solidFill>
                  <a:schemeClr val="tx2"/>
                </a:solidFill>
              </a:rPr>
              <a:t>Ctrl</a:t>
            </a:r>
            <a:r>
              <a:rPr lang="ja-JP" altLang="en-US" sz="1600">
                <a:solidFill>
                  <a:schemeClr val="tx2"/>
                </a:solidFill>
              </a:rPr>
              <a:t>キーを押しながら写真を選択すると任意の写真が選択できます。全ての写真を選択するときは</a:t>
            </a:r>
            <a:r>
              <a:rPr lang="en-US" altLang="ja-JP" sz="1600">
                <a:solidFill>
                  <a:schemeClr val="tx2"/>
                </a:solidFill>
              </a:rPr>
              <a:t>Shift</a:t>
            </a:r>
            <a:r>
              <a:rPr lang="ja-JP" altLang="en-US" sz="1600">
                <a:solidFill>
                  <a:schemeClr val="tx2"/>
                </a:solidFill>
              </a:rPr>
              <a:t>キーを押しながら。</a:t>
            </a:r>
          </a:p>
          <a:p>
            <a:pPr eaLnBrk="1" hangingPunct="1">
              <a:spcBef>
                <a:spcPct val="50000"/>
              </a:spcBef>
            </a:pPr>
            <a:r>
              <a:rPr lang="en-US" altLang="ja-JP" sz="1600">
                <a:solidFill>
                  <a:srgbClr val="FF3300"/>
                </a:solidFill>
              </a:rPr>
              <a:t>[</a:t>
            </a:r>
            <a:r>
              <a:rPr lang="ja-JP" altLang="en-US" sz="1600">
                <a:solidFill>
                  <a:srgbClr val="FF3300"/>
                </a:solidFill>
              </a:rPr>
              <a:t>画像</a:t>
            </a:r>
            <a:r>
              <a:rPr lang="en-US" altLang="ja-JP" sz="1600">
                <a:solidFill>
                  <a:srgbClr val="FF3300"/>
                </a:solidFill>
              </a:rPr>
              <a:t>] </a:t>
            </a:r>
            <a:r>
              <a:rPr lang="ja-JP" altLang="en-US" sz="1600">
                <a:solidFill>
                  <a:srgbClr val="FF3300"/>
                </a:solidFill>
              </a:rPr>
              <a:t>メニューの </a:t>
            </a:r>
            <a:r>
              <a:rPr lang="en-US" altLang="ja-JP" sz="1600">
                <a:solidFill>
                  <a:srgbClr val="FF3300"/>
                </a:solidFill>
              </a:rPr>
              <a:t>[</a:t>
            </a:r>
            <a:r>
              <a:rPr lang="ja-JP" altLang="en-US" sz="1600">
                <a:solidFill>
                  <a:srgbClr val="FF3300"/>
                </a:solidFill>
              </a:rPr>
              <a:t>右回転＋保存</a:t>
            </a:r>
            <a:r>
              <a:rPr lang="en-US" altLang="ja-JP" sz="1600">
                <a:solidFill>
                  <a:srgbClr val="FF3300"/>
                </a:solidFill>
              </a:rPr>
              <a:t>]</a:t>
            </a:r>
            <a:r>
              <a:rPr lang="en-US" altLang="ja-JP" sz="1600">
                <a:solidFill>
                  <a:schemeClr val="tx2"/>
                </a:solidFill>
              </a:rPr>
              <a:t> </a:t>
            </a:r>
            <a:r>
              <a:rPr lang="ja-JP" altLang="en-US" sz="1600">
                <a:solidFill>
                  <a:schemeClr val="tx2"/>
                </a:solidFill>
              </a:rPr>
              <a:t>をクリックします。右図のように回転するとことが出来ます。</a:t>
            </a:r>
          </a:p>
        </p:txBody>
      </p:sp>
      <p:sp>
        <p:nvSpPr>
          <p:cNvPr id="24583" name="AutoShape 8"/>
          <p:cNvSpPr>
            <a:spLocks noChangeArrowheads="1"/>
          </p:cNvSpPr>
          <p:nvPr/>
        </p:nvSpPr>
        <p:spPr bwMode="auto">
          <a:xfrm>
            <a:off x="250825" y="2060575"/>
            <a:ext cx="431800" cy="342900"/>
          </a:xfrm>
          <a:prstGeom prst="rightArrow">
            <a:avLst>
              <a:gd name="adj1" fmla="val 50000"/>
              <a:gd name="adj2" fmla="val 31481"/>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4" name="AutoShape 9"/>
          <p:cNvSpPr>
            <a:spLocks noChangeArrowheads="1"/>
          </p:cNvSpPr>
          <p:nvPr/>
        </p:nvSpPr>
        <p:spPr bwMode="auto">
          <a:xfrm>
            <a:off x="4427538" y="2997200"/>
            <a:ext cx="431800" cy="342900"/>
          </a:xfrm>
          <a:prstGeom prst="rightArrow">
            <a:avLst>
              <a:gd name="adj1" fmla="val 50000"/>
              <a:gd name="adj2" fmla="val 31481"/>
            </a:avLst>
          </a:prstGeom>
          <a:solidFill>
            <a:srgbClr val="00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D412D7E-B922-42B1-A098-7716238EE8C2}" type="slidenum">
              <a:rPr lang="en-US" altLang="ja-JP"/>
              <a:pPr/>
              <a:t>23</a:t>
            </a:fld>
            <a:endParaRPr lang="en-US" altLang="ja-JP"/>
          </a:p>
        </p:txBody>
      </p:sp>
      <p:sp>
        <p:nvSpPr>
          <p:cNvPr id="25603" name="Rectangle 2"/>
          <p:cNvSpPr>
            <a:spLocks noGrp="1" noChangeArrowheads="1"/>
          </p:cNvSpPr>
          <p:nvPr>
            <p:ph type="title"/>
          </p:nvPr>
        </p:nvSpPr>
        <p:spPr/>
        <p:txBody>
          <a:bodyPr/>
          <a:lstStyle/>
          <a:p>
            <a:pPr eaLnBrk="1" hangingPunct="1"/>
            <a:r>
              <a:rPr lang="en-US" altLang="ja-JP" dirty="0" err="1" smtClean="0"/>
              <a:t>Vix</a:t>
            </a:r>
            <a:r>
              <a:rPr lang="ja-JP" altLang="en-US" dirty="0" smtClean="0"/>
              <a:t>でファイル名の一括変換</a:t>
            </a:r>
          </a:p>
        </p:txBody>
      </p:sp>
      <p:pic>
        <p:nvPicPr>
          <p:cNvPr id="25604" name="Picture 5" descr="tmp1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57338"/>
            <a:ext cx="396081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4076700"/>
            <a:ext cx="3744913"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557338"/>
            <a:ext cx="360045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Text Box 8"/>
          <p:cNvSpPr txBox="1">
            <a:spLocks noChangeArrowheads="1"/>
          </p:cNvSpPr>
          <p:nvPr/>
        </p:nvSpPr>
        <p:spPr bwMode="auto">
          <a:xfrm>
            <a:off x="179388" y="4365625"/>
            <a:ext cx="1800225" cy="730250"/>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400">
                <a:solidFill>
                  <a:schemeClr val="tx2"/>
                </a:solidFill>
              </a:rPr>
              <a:t>マウスの右クリックをして</a:t>
            </a:r>
            <a:r>
              <a:rPr lang="en-US" altLang="ja-JP" sz="1400">
                <a:solidFill>
                  <a:schemeClr val="tx2"/>
                </a:solidFill>
              </a:rPr>
              <a:t>[</a:t>
            </a:r>
            <a:r>
              <a:rPr lang="ja-JP" altLang="en-US" sz="1400">
                <a:solidFill>
                  <a:schemeClr val="tx2"/>
                </a:solidFill>
              </a:rPr>
              <a:t>名前の変更</a:t>
            </a:r>
            <a:r>
              <a:rPr lang="en-US" altLang="ja-JP" sz="1400">
                <a:solidFill>
                  <a:schemeClr val="tx2"/>
                </a:solidFill>
              </a:rPr>
              <a:t>] </a:t>
            </a:r>
            <a:r>
              <a:rPr lang="ja-JP" altLang="en-US" sz="1400">
                <a:solidFill>
                  <a:schemeClr val="tx2"/>
                </a:solidFill>
              </a:rPr>
              <a:t>をクリックします。</a:t>
            </a:r>
          </a:p>
        </p:txBody>
      </p:sp>
      <p:sp>
        <p:nvSpPr>
          <p:cNvPr id="25608" name="Text Box 9"/>
          <p:cNvSpPr txBox="1">
            <a:spLocks noChangeArrowheads="1"/>
          </p:cNvSpPr>
          <p:nvPr/>
        </p:nvSpPr>
        <p:spPr bwMode="auto">
          <a:xfrm>
            <a:off x="6227763" y="4365625"/>
            <a:ext cx="2665412" cy="1192213"/>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先頭の名前に「</a:t>
            </a:r>
            <a:r>
              <a:rPr lang="en-US" altLang="ja-JP" sz="1600">
                <a:solidFill>
                  <a:schemeClr val="tx2"/>
                </a:solidFill>
              </a:rPr>
              <a:t>test</a:t>
            </a:r>
            <a:r>
              <a:rPr lang="ja-JP" altLang="en-US" sz="1600">
                <a:solidFill>
                  <a:schemeClr val="tx2"/>
                </a:solidFill>
              </a:rPr>
              <a:t>」を記入して</a:t>
            </a:r>
            <a:r>
              <a:rPr lang="en-US" altLang="ja-JP" sz="1600">
                <a:solidFill>
                  <a:schemeClr val="tx2"/>
                </a:solidFill>
              </a:rPr>
              <a:t>OK</a:t>
            </a:r>
            <a:r>
              <a:rPr lang="ja-JP" altLang="en-US" sz="1600">
                <a:solidFill>
                  <a:schemeClr val="tx2"/>
                </a:solidFill>
              </a:rPr>
              <a:t>を押します。</a:t>
            </a:r>
          </a:p>
          <a:p>
            <a:pPr eaLnBrk="1" hangingPunct="1">
              <a:spcBef>
                <a:spcPct val="50000"/>
              </a:spcBef>
            </a:pPr>
            <a:r>
              <a:rPr lang="ja-JP" altLang="en-US" sz="1600">
                <a:solidFill>
                  <a:schemeClr val="tx2"/>
                </a:solidFill>
              </a:rPr>
              <a:t>一括で</a:t>
            </a:r>
            <a:r>
              <a:rPr lang="en-US" altLang="ja-JP" sz="1600">
                <a:solidFill>
                  <a:schemeClr val="tx2"/>
                </a:solidFill>
              </a:rPr>
              <a:t>test001</a:t>
            </a:r>
            <a:r>
              <a:rPr lang="ja-JP" altLang="en-US" sz="1600">
                <a:solidFill>
                  <a:schemeClr val="tx2"/>
                </a:solidFill>
              </a:rPr>
              <a:t>～</a:t>
            </a:r>
            <a:r>
              <a:rPr lang="en-US" altLang="ja-JP" sz="1600">
                <a:solidFill>
                  <a:schemeClr val="tx2"/>
                </a:solidFill>
              </a:rPr>
              <a:t>xxx</a:t>
            </a:r>
            <a:r>
              <a:rPr lang="ja-JP" altLang="en-US" sz="1600">
                <a:solidFill>
                  <a:schemeClr val="tx2"/>
                </a:solidFill>
              </a:rPr>
              <a:t>に変更されました。</a:t>
            </a:r>
          </a:p>
        </p:txBody>
      </p:sp>
      <p:sp>
        <p:nvSpPr>
          <p:cNvPr id="25609" name="AutoShape 10"/>
          <p:cNvSpPr>
            <a:spLocks noChangeArrowheads="1"/>
          </p:cNvSpPr>
          <p:nvPr/>
        </p:nvSpPr>
        <p:spPr bwMode="auto">
          <a:xfrm>
            <a:off x="4140200" y="2636838"/>
            <a:ext cx="576263" cy="485775"/>
          </a:xfrm>
          <a:prstGeom prst="rightArrow">
            <a:avLst>
              <a:gd name="adj1" fmla="val 50000"/>
              <a:gd name="adj2" fmla="val 29657"/>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610" name="AutoShape 11"/>
          <p:cNvSpPr>
            <a:spLocks noChangeArrowheads="1"/>
          </p:cNvSpPr>
          <p:nvPr/>
        </p:nvSpPr>
        <p:spPr bwMode="auto">
          <a:xfrm>
            <a:off x="4427538" y="3213100"/>
            <a:ext cx="976312" cy="414338"/>
          </a:xfrm>
          <a:prstGeom prst="rightArrow">
            <a:avLst>
              <a:gd name="adj1" fmla="val 50000"/>
              <a:gd name="adj2" fmla="val 5890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611" name="AutoShape 12"/>
          <p:cNvSpPr>
            <a:spLocks noChangeArrowheads="1"/>
          </p:cNvSpPr>
          <p:nvPr/>
        </p:nvSpPr>
        <p:spPr bwMode="auto">
          <a:xfrm>
            <a:off x="6011863" y="5734050"/>
            <a:ext cx="976312" cy="485775"/>
          </a:xfrm>
          <a:prstGeom prst="leftArrow">
            <a:avLst>
              <a:gd name="adj1" fmla="val 50000"/>
              <a:gd name="adj2" fmla="val 50245"/>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Vix</a:t>
            </a:r>
            <a:r>
              <a:rPr kumimoji="1" lang="ja-JP" altLang="en-US" dirty="0" smtClean="0"/>
              <a:t>でスライドショー</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24</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888331"/>
            <a:ext cx="5953125" cy="3886200"/>
          </a:xfrm>
          <a:prstGeom prst="rect">
            <a:avLst/>
          </a:prstGeom>
        </p:spPr>
      </p:pic>
      <p:sp>
        <p:nvSpPr>
          <p:cNvPr id="6" name="テキスト ボックス 5"/>
          <p:cNvSpPr txBox="1"/>
          <p:nvPr/>
        </p:nvSpPr>
        <p:spPr>
          <a:xfrm>
            <a:off x="707232" y="1417637"/>
            <a:ext cx="6912768" cy="369332"/>
          </a:xfrm>
          <a:prstGeom prst="rect">
            <a:avLst/>
          </a:prstGeom>
          <a:noFill/>
        </p:spPr>
        <p:txBody>
          <a:bodyPr wrap="square" rtlCol="0">
            <a:spAutoFit/>
          </a:bodyPr>
          <a:lstStyle/>
          <a:p>
            <a:r>
              <a:rPr kumimoji="1" lang="ja-JP" altLang="en-US" dirty="0" smtClean="0"/>
              <a:t>「画像」→「スライドショー」で自動的にスライドショーが始まる</a:t>
            </a:r>
            <a:endParaRPr kumimoji="1" lang="ja-JP" altLang="en-US" dirty="0"/>
          </a:p>
        </p:txBody>
      </p:sp>
    </p:spTree>
    <p:extLst>
      <p:ext uri="{BB962C8B-B14F-4D97-AF65-F5344CB8AC3E}">
        <p14:creationId xmlns:p14="http://schemas.microsoft.com/office/powerpoint/2010/main" val="601785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Vix</a:t>
            </a:r>
            <a:r>
              <a:rPr kumimoji="1" lang="ja-JP" altLang="en-US" dirty="0" smtClean="0"/>
              <a:t>でアルバムを作る</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25</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24744"/>
            <a:ext cx="4851513" cy="318595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755" y="2113905"/>
            <a:ext cx="4364445" cy="3096344"/>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274624"/>
            <a:ext cx="4163779" cy="2970601"/>
          </a:xfrm>
          <a:prstGeom prst="rect">
            <a:avLst/>
          </a:prstGeom>
        </p:spPr>
      </p:pic>
      <p:sp>
        <p:nvSpPr>
          <p:cNvPr id="8" name="テキスト ボックス 7"/>
          <p:cNvSpPr txBox="1"/>
          <p:nvPr/>
        </p:nvSpPr>
        <p:spPr>
          <a:xfrm>
            <a:off x="160539" y="5229200"/>
            <a:ext cx="4392488" cy="369332"/>
          </a:xfrm>
          <a:prstGeom prst="rect">
            <a:avLst/>
          </a:prstGeom>
          <a:noFill/>
        </p:spPr>
        <p:txBody>
          <a:bodyPr wrap="square" rtlCol="0">
            <a:spAutoFit/>
          </a:bodyPr>
          <a:lstStyle/>
          <a:p>
            <a:r>
              <a:rPr kumimoji="1" lang="ja-JP" altLang="en-US" dirty="0" smtClean="0"/>
              <a:t>「画像」→「アルバム印刷」をクリックする</a:t>
            </a:r>
            <a:endParaRPr kumimoji="1" lang="ja-JP" altLang="en-US" dirty="0"/>
          </a:p>
        </p:txBody>
      </p:sp>
      <p:sp>
        <p:nvSpPr>
          <p:cNvPr id="9" name="テキスト ボックス 8"/>
          <p:cNvSpPr txBox="1"/>
          <p:nvPr/>
        </p:nvSpPr>
        <p:spPr>
          <a:xfrm>
            <a:off x="5652120" y="1672518"/>
            <a:ext cx="2915816" cy="369332"/>
          </a:xfrm>
          <a:prstGeom prst="rect">
            <a:avLst/>
          </a:prstGeom>
          <a:noFill/>
        </p:spPr>
        <p:txBody>
          <a:bodyPr wrap="square" rtlCol="0">
            <a:spAutoFit/>
          </a:bodyPr>
          <a:lstStyle/>
          <a:p>
            <a:r>
              <a:rPr kumimoji="1" lang="ja-JP" altLang="en-US" dirty="0" smtClean="0"/>
              <a:t>プロパティをクリックする</a:t>
            </a:r>
            <a:endParaRPr kumimoji="1" lang="ja-JP" altLang="en-US" dirty="0"/>
          </a:p>
        </p:txBody>
      </p:sp>
      <p:sp>
        <p:nvSpPr>
          <p:cNvPr id="10" name="テキスト ボックス 9"/>
          <p:cNvSpPr txBox="1"/>
          <p:nvPr/>
        </p:nvSpPr>
        <p:spPr>
          <a:xfrm>
            <a:off x="6725897" y="2565593"/>
            <a:ext cx="2147555" cy="646331"/>
          </a:xfrm>
          <a:prstGeom prst="rect">
            <a:avLst/>
          </a:prstGeom>
          <a:noFill/>
        </p:spPr>
        <p:txBody>
          <a:bodyPr wrap="square" rtlCol="0">
            <a:spAutoFit/>
          </a:bodyPr>
          <a:lstStyle/>
          <a:p>
            <a:r>
              <a:rPr kumimoji="1" lang="ja-JP" altLang="en-US" dirty="0" smtClean="0">
                <a:solidFill>
                  <a:srgbClr val="FF0000"/>
                </a:solidFill>
              </a:rPr>
              <a:t>プリンタ名　</a:t>
            </a:r>
            <a:r>
              <a:rPr kumimoji="1" lang="en-US" altLang="ja-JP" dirty="0" err="1" smtClean="0">
                <a:solidFill>
                  <a:srgbClr val="FF0000"/>
                </a:solidFill>
              </a:rPr>
              <a:t>CubePDF</a:t>
            </a:r>
            <a:r>
              <a:rPr kumimoji="1" lang="ja-JP" altLang="en-US" dirty="0" smtClean="0">
                <a:solidFill>
                  <a:srgbClr val="FF0000"/>
                </a:solidFill>
              </a:rPr>
              <a:t>を選ぶ</a:t>
            </a:r>
            <a:endParaRPr kumimoji="1" lang="ja-JP" altLang="en-US" dirty="0">
              <a:solidFill>
                <a:srgbClr val="FF0000"/>
              </a:solidFill>
            </a:endParaRPr>
          </a:p>
        </p:txBody>
      </p:sp>
      <p:sp>
        <p:nvSpPr>
          <p:cNvPr id="11" name="テキスト ボックス 10"/>
          <p:cNvSpPr txBox="1"/>
          <p:nvPr/>
        </p:nvSpPr>
        <p:spPr>
          <a:xfrm>
            <a:off x="3275856" y="6317280"/>
            <a:ext cx="3156357" cy="369332"/>
          </a:xfrm>
          <a:prstGeom prst="rect">
            <a:avLst/>
          </a:prstGeom>
          <a:noFill/>
        </p:spPr>
        <p:txBody>
          <a:bodyPr wrap="square" rtlCol="0">
            <a:spAutoFit/>
          </a:bodyPr>
          <a:lstStyle/>
          <a:p>
            <a:r>
              <a:rPr kumimoji="1" lang="en-US" altLang="ja-JP" dirty="0" smtClean="0"/>
              <a:t>OK</a:t>
            </a:r>
            <a:r>
              <a:rPr kumimoji="1" lang="ja-JP" altLang="en-US" dirty="0" smtClean="0"/>
              <a:t>を押して印刷する</a:t>
            </a:r>
            <a:endParaRPr kumimoji="1" lang="ja-JP" altLang="en-US" dirty="0"/>
          </a:p>
        </p:txBody>
      </p:sp>
    </p:spTree>
    <p:extLst>
      <p:ext uri="{BB962C8B-B14F-4D97-AF65-F5344CB8AC3E}">
        <p14:creationId xmlns:p14="http://schemas.microsoft.com/office/powerpoint/2010/main" val="2492573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4218" y="211627"/>
            <a:ext cx="8229600" cy="1143000"/>
          </a:xfrm>
        </p:spPr>
        <p:txBody>
          <a:bodyPr/>
          <a:lstStyle/>
          <a:p>
            <a:r>
              <a:rPr kumimoji="1" lang="en-US" altLang="ja-JP" dirty="0" err="1" smtClean="0"/>
              <a:t>Vix</a:t>
            </a:r>
            <a:r>
              <a:rPr kumimoji="1" lang="ja-JP" altLang="en-US" dirty="0" smtClean="0"/>
              <a:t>でアルバムを作る</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26</a:t>
            </a:fld>
            <a:endParaRPr lang="en-US" altLang="ja-JP"/>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62" y="1420532"/>
            <a:ext cx="3359888" cy="3533906"/>
          </a:xfrm>
          <a:prstGeom prst="rect">
            <a:avLst/>
          </a:prstGeom>
        </p:spPr>
      </p:pic>
      <p:sp>
        <p:nvSpPr>
          <p:cNvPr id="8" name="テキスト ボックス 7"/>
          <p:cNvSpPr txBox="1"/>
          <p:nvPr/>
        </p:nvSpPr>
        <p:spPr>
          <a:xfrm>
            <a:off x="611560" y="5085184"/>
            <a:ext cx="2592288" cy="369332"/>
          </a:xfrm>
          <a:prstGeom prst="rect">
            <a:avLst/>
          </a:prstGeom>
          <a:noFill/>
        </p:spPr>
        <p:txBody>
          <a:bodyPr wrap="square" rtlCol="0">
            <a:spAutoFit/>
          </a:bodyPr>
          <a:lstStyle/>
          <a:p>
            <a:r>
              <a:rPr kumimoji="1" lang="ja-JP" altLang="en-US" dirty="0" smtClean="0"/>
              <a:t>変換をクリックする</a:t>
            </a: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128289"/>
            <a:ext cx="4070490" cy="3933056"/>
          </a:xfrm>
          <a:prstGeom prst="rect">
            <a:avLst/>
          </a:prstGeom>
        </p:spPr>
      </p:pic>
      <p:sp>
        <p:nvSpPr>
          <p:cNvPr id="10" name="テキスト ボックス 9"/>
          <p:cNvSpPr txBox="1"/>
          <p:nvPr/>
        </p:nvSpPr>
        <p:spPr>
          <a:xfrm>
            <a:off x="4716016" y="1556792"/>
            <a:ext cx="3240360" cy="369332"/>
          </a:xfrm>
          <a:prstGeom prst="rect">
            <a:avLst/>
          </a:prstGeom>
          <a:noFill/>
        </p:spPr>
        <p:txBody>
          <a:bodyPr wrap="square" rtlCol="0">
            <a:spAutoFit/>
          </a:bodyPr>
          <a:lstStyle/>
          <a:p>
            <a:r>
              <a:rPr kumimoji="1" lang="ja-JP" altLang="en-US" dirty="0" smtClean="0"/>
              <a:t>出来上がったアルバム（</a:t>
            </a:r>
            <a:r>
              <a:rPr kumimoji="1" lang="en-US" altLang="ja-JP" dirty="0" smtClean="0"/>
              <a:t>PDF</a:t>
            </a:r>
            <a:r>
              <a:rPr kumimoji="1" lang="ja-JP" altLang="en-US" dirty="0" smtClean="0"/>
              <a:t>）</a:t>
            </a:r>
            <a:endParaRPr kumimoji="1" lang="ja-JP" altLang="en-US" dirty="0"/>
          </a:p>
        </p:txBody>
      </p:sp>
    </p:spTree>
    <p:extLst>
      <p:ext uri="{BB962C8B-B14F-4D97-AF65-F5344CB8AC3E}">
        <p14:creationId xmlns:p14="http://schemas.microsoft.com/office/powerpoint/2010/main" val="1687255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JTrim</a:t>
            </a:r>
            <a:r>
              <a:rPr lang="ja-JP" altLang="en-US" dirty="0" smtClean="0"/>
              <a:t>で縮小・拡大</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27</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99" y="1159137"/>
            <a:ext cx="2266950" cy="501015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857" y="1125439"/>
            <a:ext cx="4000500" cy="317182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649" y="3087207"/>
            <a:ext cx="4000500" cy="3171825"/>
          </a:xfrm>
          <a:prstGeom prst="rect">
            <a:avLst/>
          </a:prstGeom>
        </p:spPr>
      </p:pic>
    </p:spTree>
    <p:extLst>
      <p:ext uri="{BB962C8B-B14F-4D97-AF65-F5344CB8AC3E}">
        <p14:creationId xmlns:p14="http://schemas.microsoft.com/office/powerpoint/2010/main" val="473083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JTrim</a:t>
            </a:r>
            <a:r>
              <a:rPr lang="ja-JP" altLang="en-US" dirty="0"/>
              <a:t>で縮小・拡大</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28</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417638"/>
            <a:ext cx="5365402" cy="4998673"/>
          </a:xfrm>
          <a:prstGeom prst="rect">
            <a:avLst/>
          </a:prstGeom>
        </p:spPr>
      </p:pic>
    </p:spTree>
    <p:extLst>
      <p:ext uri="{BB962C8B-B14F-4D97-AF65-F5344CB8AC3E}">
        <p14:creationId xmlns:p14="http://schemas.microsoft.com/office/powerpoint/2010/main" val="23439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686800" cy="1143000"/>
          </a:xfrm>
        </p:spPr>
        <p:txBody>
          <a:bodyPr/>
          <a:lstStyle/>
          <a:p>
            <a:r>
              <a:rPr lang="en-US" altLang="ja-JP" dirty="0" err="1" smtClean="0"/>
              <a:t>JTrim</a:t>
            </a:r>
            <a:r>
              <a:rPr lang="ja-JP" altLang="en-US" dirty="0" smtClean="0"/>
              <a:t>でトリミング</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29</a:t>
            </a:fld>
            <a:endParaRPr lang="en-US" altLang="ja-JP"/>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196751"/>
            <a:ext cx="3456384" cy="4399035"/>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24744"/>
            <a:ext cx="3354063" cy="277391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36" y="3396268"/>
            <a:ext cx="5186222" cy="3312368"/>
          </a:xfrm>
          <a:prstGeom prst="rect">
            <a:avLst/>
          </a:prstGeom>
        </p:spPr>
      </p:pic>
    </p:spTree>
    <p:extLst>
      <p:ext uri="{BB962C8B-B14F-4D97-AF65-F5344CB8AC3E}">
        <p14:creationId xmlns:p14="http://schemas.microsoft.com/office/powerpoint/2010/main" val="4179776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1AEA598-B545-4806-967B-7B859ED70929}" type="slidenum">
              <a:rPr lang="en-US" altLang="ja-JP"/>
              <a:pPr/>
              <a:t>3</a:t>
            </a:fld>
            <a:endParaRPr lang="en-US" altLang="ja-JP"/>
          </a:p>
        </p:txBody>
      </p:sp>
      <p:sp>
        <p:nvSpPr>
          <p:cNvPr id="7171" name="Rectangle 2"/>
          <p:cNvSpPr>
            <a:spLocks noGrp="1" noChangeArrowheads="1"/>
          </p:cNvSpPr>
          <p:nvPr>
            <p:ph type="title"/>
          </p:nvPr>
        </p:nvSpPr>
        <p:spPr/>
        <p:txBody>
          <a:bodyPr/>
          <a:lstStyle/>
          <a:p>
            <a:pPr eaLnBrk="1" hangingPunct="1"/>
            <a:r>
              <a:rPr lang="ja-JP" altLang="en-US" smtClean="0"/>
              <a:t>スケジュール</a:t>
            </a:r>
          </a:p>
        </p:txBody>
      </p:sp>
      <p:sp>
        <p:nvSpPr>
          <p:cNvPr id="7172" name="Text Box 4"/>
          <p:cNvSpPr txBox="1">
            <a:spLocks noChangeArrowheads="1"/>
          </p:cNvSpPr>
          <p:nvPr/>
        </p:nvSpPr>
        <p:spPr bwMode="auto">
          <a:xfrm>
            <a:off x="827584" y="1268760"/>
            <a:ext cx="77057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smtClean="0"/>
              <a:t>1</a:t>
            </a:r>
            <a:r>
              <a:rPr lang="ja-JP" altLang="en-US" dirty="0" smtClean="0"/>
              <a:t>日目</a:t>
            </a:r>
            <a:r>
              <a:rPr lang="ja-JP" altLang="en-US" dirty="0"/>
              <a:t>：ファイル・フォルダ操作（ファイル管理ソフト）</a:t>
            </a:r>
          </a:p>
          <a:p>
            <a:pPr eaLnBrk="1" hangingPunct="1"/>
            <a:r>
              <a:rPr lang="ja-JP" altLang="en-US" dirty="0" smtClean="0"/>
              <a:t>　　　　　エクスプローラ</a:t>
            </a:r>
            <a:r>
              <a:rPr lang="ja-JP" altLang="en-US" dirty="0"/>
              <a:t>の</a:t>
            </a:r>
            <a:r>
              <a:rPr lang="ja-JP" altLang="en-US" dirty="0" smtClean="0"/>
              <a:t>使い方</a:t>
            </a:r>
            <a:r>
              <a:rPr lang="en-US" altLang="ja-JP" dirty="0" smtClean="0"/>
              <a:t/>
            </a:r>
            <a:br>
              <a:rPr lang="en-US" altLang="ja-JP" dirty="0" smtClean="0"/>
            </a:br>
            <a:r>
              <a:rPr lang="en-US" altLang="ja-JP" dirty="0" smtClean="0"/>
              <a:t>2</a:t>
            </a:r>
            <a:r>
              <a:rPr lang="ja-JP" altLang="en-US" dirty="0" smtClean="0"/>
              <a:t>日目</a:t>
            </a:r>
            <a:r>
              <a:rPr lang="ja-JP" altLang="en-US" dirty="0"/>
              <a:t>：写真の整理・加工・管理</a:t>
            </a:r>
          </a:p>
          <a:p>
            <a:pPr eaLnBrk="1" hangingPunct="1"/>
            <a:r>
              <a:rPr lang="ja-JP" altLang="en-US" dirty="0" smtClean="0"/>
              <a:t>　　　　　簡単</a:t>
            </a:r>
            <a:r>
              <a:rPr lang="ja-JP" altLang="en-US" dirty="0"/>
              <a:t>な写真</a:t>
            </a:r>
            <a:r>
              <a:rPr lang="en-US" altLang="ja-JP" dirty="0"/>
              <a:t>(</a:t>
            </a:r>
            <a:r>
              <a:rPr lang="ja-JP" altLang="en-US" dirty="0"/>
              <a:t>デジタル</a:t>
            </a:r>
            <a:r>
              <a:rPr lang="en-US" altLang="ja-JP" dirty="0"/>
              <a:t>)</a:t>
            </a:r>
            <a:r>
              <a:rPr lang="ja-JP" altLang="en-US" dirty="0"/>
              <a:t>の</a:t>
            </a:r>
            <a:r>
              <a:rPr lang="ja-JP" altLang="en-US" dirty="0" smtClean="0"/>
              <a:t>撮り方</a:t>
            </a:r>
            <a:endParaRPr lang="en-US" altLang="ja-JP" dirty="0" smtClean="0"/>
          </a:p>
          <a:p>
            <a:pPr eaLnBrk="1" hangingPunct="1"/>
            <a:r>
              <a:rPr lang="en-US" altLang="ja-JP" dirty="0" smtClean="0"/>
              <a:t>3</a:t>
            </a:r>
            <a:r>
              <a:rPr lang="ja-JP" altLang="en-US" dirty="0" smtClean="0"/>
              <a:t>日目：</a:t>
            </a:r>
            <a:r>
              <a:rPr lang="en-US" altLang="ja-JP" dirty="0" err="1"/>
              <a:t>Vix</a:t>
            </a:r>
            <a:r>
              <a:rPr lang="ja-JP" altLang="en-US" dirty="0"/>
              <a:t>の使い方、縮小革命の使い方</a:t>
            </a:r>
            <a:endParaRPr lang="ja-JP" altLang="en-US" dirty="0" smtClean="0"/>
          </a:p>
          <a:p>
            <a:pPr eaLnBrk="1" hangingPunct="1"/>
            <a:r>
              <a:rPr lang="en-US" altLang="ja-JP" dirty="0" smtClean="0"/>
              <a:t>4</a:t>
            </a:r>
            <a:r>
              <a:rPr lang="ja-JP" altLang="en-US" dirty="0" smtClean="0"/>
              <a:t>日目：</a:t>
            </a:r>
            <a:r>
              <a:rPr lang="en-US" altLang="ja-JP" dirty="0" err="1"/>
              <a:t>JTrim</a:t>
            </a:r>
            <a:r>
              <a:rPr lang="ja-JP" altLang="en-US" dirty="0"/>
              <a:t>の使い方</a:t>
            </a:r>
            <a:endParaRPr lang="ja-JP" altLang="en-US" dirty="0" smtClean="0"/>
          </a:p>
          <a:p>
            <a:pPr eaLnBrk="1" hangingPunct="1"/>
            <a:r>
              <a:rPr lang="en-US" altLang="ja-JP" dirty="0" smtClean="0"/>
              <a:t>5</a:t>
            </a:r>
            <a:r>
              <a:rPr lang="ja-JP" altLang="en-US" dirty="0" smtClean="0"/>
              <a:t>日目：</a:t>
            </a:r>
            <a:r>
              <a:rPr lang="en-US" altLang="ja-JP" dirty="0"/>
              <a:t>Paint.net</a:t>
            </a:r>
            <a:r>
              <a:rPr lang="ja-JP" altLang="en-US" dirty="0"/>
              <a:t>の使い方</a:t>
            </a:r>
            <a:endParaRPr lang="ja-JP" altLang="en-US" dirty="0" smtClean="0"/>
          </a:p>
          <a:p>
            <a:pPr eaLnBrk="1" hangingPunct="1"/>
            <a:r>
              <a:rPr lang="en-US" altLang="ja-JP" dirty="0" smtClean="0"/>
              <a:t>6</a:t>
            </a:r>
            <a:r>
              <a:rPr lang="ja-JP" altLang="en-US" dirty="0" smtClean="0"/>
              <a:t>日目：まとめ</a:t>
            </a:r>
            <a:endParaRPr lang="en-US" altLang="ja-JP" dirty="0"/>
          </a:p>
        </p:txBody>
      </p:sp>
      <p:sp>
        <p:nvSpPr>
          <p:cNvPr id="7173" name="Text Box 5"/>
          <p:cNvSpPr txBox="1">
            <a:spLocks noChangeArrowheads="1"/>
          </p:cNvSpPr>
          <p:nvPr/>
        </p:nvSpPr>
        <p:spPr bwMode="auto">
          <a:xfrm>
            <a:off x="647701" y="3628219"/>
            <a:ext cx="313221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使用するソフトウェア</a:t>
            </a:r>
          </a:p>
          <a:p>
            <a:pPr eaLnBrk="1" hangingPunct="1"/>
            <a:r>
              <a:rPr lang="ja-JP" altLang="en-US" dirty="0"/>
              <a:t>・</a:t>
            </a:r>
            <a:r>
              <a:rPr lang="en-US" altLang="ja-JP" dirty="0" smtClean="0"/>
              <a:t>Windows7</a:t>
            </a:r>
            <a:r>
              <a:rPr lang="ja-JP" altLang="en-US" dirty="0" err="1" smtClean="0"/>
              <a:t>、</a:t>
            </a:r>
            <a:r>
              <a:rPr lang="en-US" altLang="ja-JP" dirty="0" smtClean="0"/>
              <a:t>8.1</a:t>
            </a:r>
            <a:r>
              <a:rPr lang="ja-JP" altLang="en-US" dirty="0" err="1" smtClean="0"/>
              <a:t>、</a:t>
            </a:r>
            <a:r>
              <a:rPr lang="en-US" altLang="ja-JP" dirty="0" smtClean="0"/>
              <a:t>10</a:t>
            </a:r>
            <a:r>
              <a:rPr lang="ja-JP" altLang="en-US" dirty="0" smtClean="0"/>
              <a:t>（</a:t>
            </a:r>
            <a:r>
              <a:rPr lang="en-US" altLang="ja-JP" dirty="0"/>
              <a:t>OS</a:t>
            </a:r>
            <a:r>
              <a:rPr lang="ja-JP" altLang="en-US" dirty="0"/>
              <a:t>）</a:t>
            </a:r>
          </a:p>
          <a:p>
            <a:pPr eaLnBrk="1" hangingPunct="1"/>
            <a:r>
              <a:rPr lang="ja-JP" altLang="en-US" dirty="0"/>
              <a:t>・</a:t>
            </a:r>
            <a:r>
              <a:rPr lang="en-US" altLang="ja-JP" dirty="0" err="1"/>
              <a:t>Vix</a:t>
            </a:r>
            <a:r>
              <a:rPr lang="ja-JP" altLang="en-US" dirty="0"/>
              <a:t>（画像閲覧ソフト）</a:t>
            </a:r>
          </a:p>
          <a:p>
            <a:pPr eaLnBrk="1" hangingPunct="1"/>
            <a:r>
              <a:rPr lang="ja-JP" altLang="en-US" dirty="0"/>
              <a:t>・縮小革命（画像縮小ソフト）</a:t>
            </a:r>
          </a:p>
          <a:p>
            <a:pPr eaLnBrk="1" hangingPunct="1"/>
            <a:r>
              <a:rPr lang="ja-JP" altLang="en-US" dirty="0"/>
              <a:t>・</a:t>
            </a:r>
            <a:r>
              <a:rPr lang="en-US" altLang="ja-JP" dirty="0" err="1"/>
              <a:t>Jtrem</a:t>
            </a:r>
            <a:r>
              <a:rPr lang="ja-JP" altLang="en-US" dirty="0"/>
              <a:t>（画像加工ソフト</a:t>
            </a:r>
            <a:r>
              <a:rPr lang="ja-JP" altLang="en-US" dirty="0" smtClean="0"/>
              <a:t>）</a:t>
            </a:r>
            <a:endParaRPr lang="en-US" altLang="ja-JP" dirty="0" smtClean="0"/>
          </a:p>
          <a:p>
            <a:pPr eaLnBrk="1" hangingPunct="1"/>
            <a:r>
              <a:rPr lang="ja-JP" altLang="en-US" dirty="0" smtClean="0"/>
              <a:t>・</a:t>
            </a:r>
            <a:r>
              <a:rPr lang="en-US" altLang="ja-JP" dirty="0" smtClean="0"/>
              <a:t>Paint.net</a:t>
            </a:r>
            <a:r>
              <a:rPr lang="ja-JP" altLang="en-US" dirty="0" smtClean="0"/>
              <a:t>（画像加工ソフト）</a:t>
            </a:r>
            <a:endParaRPr lang="ja-JP" altLang="en-US" dirty="0"/>
          </a:p>
          <a:p>
            <a:pPr eaLnBrk="1" hangingPunct="1"/>
            <a:r>
              <a:rPr lang="ja-JP" altLang="en-US" dirty="0"/>
              <a:t>・</a:t>
            </a:r>
            <a:r>
              <a:rPr lang="en-US" altLang="ja-JP" dirty="0" err="1"/>
              <a:t>TeraPad</a:t>
            </a:r>
            <a:r>
              <a:rPr lang="ja-JP" altLang="en-US" dirty="0"/>
              <a:t>（テキストエディタ）</a:t>
            </a:r>
          </a:p>
          <a:p>
            <a:pPr eaLnBrk="1" hangingPunct="1"/>
            <a:r>
              <a:rPr lang="ja-JP" altLang="en-US" dirty="0"/>
              <a:t>・</a:t>
            </a:r>
            <a:r>
              <a:rPr lang="en-US" altLang="ja-JP" dirty="0"/>
              <a:t>Word</a:t>
            </a:r>
            <a:r>
              <a:rPr lang="ja-JP" altLang="en-US" dirty="0"/>
              <a:t>（バージョン</a:t>
            </a:r>
            <a:r>
              <a:rPr lang="en-US" altLang="ja-JP" dirty="0" smtClean="0"/>
              <a:t>2010</a:t>
            </a:r>
            <a:r>
              <a:rPr lang="ja-JP" altLang="en-US" dirty="0" smtClean="0"/>
              <a:t>以降）</a:t>
            </a:r>
            <a:endParaRPr lang="en-US" altLang="ja-JP" dirty="0" smtClean="0"/>
          </a:p>
          <a:p>
            <a:pPr eaLnBrk="1" hangingPunct="1"/>
            <a:r>
              <a:rPr lang="ja-JP" altLang="en-US" dirty="0" smtClean="0"/>
              <a:t>・ペイント</a:t>
            </a:r>
            <a:endParaRPr lang="ja-JP" altLang="en-US" dirty="0"/>
          </a:p>
        </p:txBody>
      </p:sp>
      <p:sp>
        <p:nvSpPr>
          <p:cNvPr id="7174" name="Text Box 6"/>
          <p:cNvSpPr txBox="1">
            <a:spLocks noChangeArrowheads="1"/>
          </p:cNvSpPr>
          <p:nvPr/>
        </p:nvSpPr>
        <p:spPr bwMode="auto">
          <a:xfrm>
            <a:off x="4005958" y="3782883"/>
            <a:ext cx="4680842" cy="92333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err="1"/>
              <a:t>Vix</a:t>
            </a:r>
            <a:r>
              <a:rPr lang="ja-JP" altLang="en-US" dirty="0" err="1"/>
              <a:t>、</a:t>
            </a:r>
            <a:r>
              <a:rPr lang="ja-JP" altLang="en-US" dirty="0"/>
              <a:t>縮小革命、</a:t>
            </a:r>
            <a:r>
              <a:rPr lang="en-US" altLang="ja-JP" dirty="0" err="1"/>
              <a:t>Jtrem</a:t>
            </a:r>
            <a:r>
              <a:rPr lang="ja-JP" altLang="en-US" dirty="0" err="1" smtClean="0"/>
              <a:t>、</a:t>
            </a:r>
            <a:r>
              <a:rPr lang="en-US" altLang="ja-JP" dirty="0" smtClean="0"/>
              <a:t>Paint.net</a:t>
            </a:r>
            <a:r>
              <a:rPr lang="ja-JP" altLang="en-US" dirty="0" err="1" smtClean="0"/>
              <a:t>、</a:t>
            </a:r>
            <a:r>
              <a:rPr lang="en-US" altLang="ja-JP" dirty="0" err="1" smtClean="0"/>
              <a:t>CubePDF</a:t>
            </a:r>
            <a:r>
              <a:rPr lang="ja-JP" altLang="en-US" dirty="0" err="1" smtClean="0"/>
              <a:t>、</a:t>
            </a:r>
            <a:r>
              <a:rPr lang="en-US" altLang="ja-JP" dirty="0" err="1" smtClean="0"/>
              <a:t>TeraPad</a:t>
            </a:r>
            <a:r>
              <a:rPr lang="ja-JP" altLang="en-US" dirty="0"/>
              <a:t>は配布しますので、パソコンにインスツールして下さい</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579296" cy="1143000"/>
          </a:xfrm>
        </p:spPr>
        <p:txBody>
          <a:bodyPr/>
          <a:lstStyle/>
          <a:p>
            <a:r>
              <a:rPr lang="en-US" altLang="ja-JP" dirty="0" err="1" smtClean="0"/>
              <a:t>JTrim</a:t>
            </a:r>
            <a:r>
              <a:rPr lang="ja-JP" altLang="en-US" dirty="0"/>
              <a:t>で</a:t>
            </a:r>
            <a:r>
              <a:rPr lang="ja-JP" altLang="en-US" dirty="0" smtClean="0"/>
              <a:t>トリミング</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30</a:t>
            </a:fld>
            <a:endParaRPr lang="en-US" altLang="ja-JP"/>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268760"/>
            <a:ext cx="5436096" cy="3471959"/>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606" y="2636912"/>
            <a:ext cx="4042792" cy="3665712"/>
          </a:xfrm>
          <a:prstGeom prst="rect">
            <a:avLst/>
          </a:prstGeom>
        </p:spPr>
      </p:pic>
    </p:spTree>
    <p:extLst>
      <p:ext uri="{BB962C8B-B14F-4D97-AF65-F5344CB8AC3E}">
        <p14:creationId xmlns:p14="http://schemas.microsoft.com/office/powerpoint/2010/main" val="920856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JTrim</a:t>
            </a:r>
            <a:r>
              <a:rPr lang="ja-JP" altLang="en-US" dirty="0"/>
              <a:t>で</a:t>
            </a:r>
            <a:r>
              <a:rPr lang="ja-JP" altLang="en-US" dirty="0" smtClean="0"/>
              <a:t>トリミング（傾斜した画像）</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31</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503343"/>
            <a:ext cx="2905184" cy="477518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121978"/>
            <a:ext cx="4698680" cy="4165424"/>
          </a:xfrm>
          <a:prstGeom prst="rect">
            <a:avLst/>
          </a:prstGeom>
        </p:spPr>
      </p:pic>
      <p:sp>
        <p:nvSpPr>
          <p:cNvPr id="7" name="テキスト ボックス 6"/>
          <p:cNvSpPr txBox="1"/>
          <p:nvPr/>
        </p:nvSpPr>
        <p:spPr>
          <a:xfrm>
            <a:off x="3923928" y="1585142"/>
            <a:ext cx="4824536" cy="369332"/>
          </a:xfrm>
          <a:prstGeom prst="rect">
            <a:avLst/>
          </a:prstGeom>
          <a:noFill/>
        </p:spPr>
        <p:txBody>
          <a:bodyPr wrap="square" rtlCol="0">
            <a:spAutoFit/>
          </a:bodyPr>
          <a:lstStyle/>
          <a:p>
            <a:r>
              <a:rPr lang="ja-JP" altLang="en-US" dirty="0"/>
              <a:t>「イメージ」→「任意角度回転</a:t>
            </a:r>
            <a:r>
              <a:rPr lang="ja-JP" altLang="en-US" dirty="0" smtClean="0"/>
              <a:t>」で角度を調整する</a:t>
            </a:r>
            <a:endParaRPr kumimoji="1" lang="ja-JP" altLang="en-US" dirty="0"/>
          </a:p>
        </p:txBody>
      </p:sp>
    </p:spTree>
    <p:extLst>
      <p:ext uri="{BB962C8B-B14F-4D97-AF65-F5344CB8AC3E}">
        <p14:creationId xmlns:p14="http://schemas.microsoft.com/office/powerpoint/2010/main" val="300243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JTrim</a:t>
            </a:r>
            <a:r>
              <a:rPr lang="ja-JP" altLang="en-US" dirty="0"/>
              <a:t>でトリミング（傾斜した画像）</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32</a:t>
            </a:fld>
            <a:endParaRPr lang="en-US" altLang="ja-JP"/>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420888"/>
            <a:ext cx="2952328" cy="3936437"/>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910" y="1556792"/>
            <a:ext cx="2424887" cy="5092675"/>
          </a:xfrm>
          <a:prstGeom prst="rect">
            <a:avLst/>
          </a:prstGeom>
        </p:spPr>
      </p:pic>
      <p:sp>
        <p:nvSpPr>
          <p:cNvPr id="10" name="テキスト ボックス 9"/>
          <p:cNvSpPr txBox="1"/>
          <p:nvPr/>
        </p:nvSpPr>
        <p:spPr>
          <a:xfrm>
            <a:off x="611560" y="1556792"/>
            <a:ext cx="3240360" cy="646331"/>
          </a:xfrm>
          <a:prstGeom prst="rect">
            <a:avLst/>
          </a:prstGeom>
          <a:noFill/>
        </p:spPr>
        <p:txBody>
          <a:bodyPr wrap="square" rtlCol="0">
            <a:spAutoFit/>
          </a:bodyPr>
          <a:lstStyle/>
          <a:p>
            <a:r>
              <a:rPr kumimoji="1" lang="ja-JP" altLang="en-US" dirty="0" smtClean="0"/>
              <a:t>トリミング枠を参考に角度を微調整する。カット＆トライです。</a:t>
            </a:r>
            <a:endParaRPr kumimoji="1" lang="ja-JP" altLang="en-US" dirty="0"/>
          </a:p>
        </p:txBody>
      </p:sp>
      <p:sp>
        <p:nvSpPr>
          <p:cNvPr id="11" name="テキスト ボックス 10"/>
          <p:cNvSpPr txBox="1"/>
          <p:nvPr/>
        </p:nvSpPr>
        <p:spPr>
          <a:xfrm>
            <a:off x="6719900" y="1380760"/>
            <a:ext cx="1800200" cy="646331"/>
          </a:xfrm>
          <a:prstGeom prst="rect">
            <a:avLst/>
          </a:prstGeom>
          <a:noFill/>
        </p:spPr>
        <p:txBody>
          <a:bodyPr wrap="square" rtlCol="0">
            <a:spAutoFit/>
          </a:bodyPr>
          <a:lstStyle/>
          <a:p>
            <a:r>
              <a:rPr kumimoji="1" lang="ja-JP" altLang="en-US" dirty="0" smtClean="0"/>
              <a:t>角度を調整してトリミングした</a:t>
            </a:r>
            <a:endParaRPr kumimoji="1" lang="ja-JP" altLang="en-US" dirty="0"/>
          </a:p>
        </p:txBody>
      </p:sp>
      <p:sp>
        <p:nvSpPr>
          <p:cNvPr id="12" name="テキスト ボックス 11"/>
          <p:cNvSpPr txBox="1"/>
          <p:nvPr/>
        </p:nvSpPr>
        <p:spPr>
          <a:xfrm>
            <a:off x="6719900" y="2070539"/>
            <a:ext cx="1800200" cy="646331"/>
          </a:xfrm>
          <a:prstGeom prst="rect">
            <a:avLst/>
          </a:prstGeom>
          <a:noFill/>
        </p:spPr>
        <p:txBody>
          <a:bodyPr wrap="square" rtlCol="0">
            <a:spAutoFit/>
          </a:bodyPr>
          <a:lstStyle/>
          <a:p>
            <a:r>
              <a:rPr kumimoji="1" lang="ja-JP" altLang="en-US" dirty="0" smtClean="0"/>
              <a:t>後は</a:t>
            </a:r>
            <a:r>
              <a:rPr kumimoji="1" lang="en-US" altLang="ja-JP" dirty="0" smtClean="0"/>
              <a:t>paint.net</a:t>
            </a:r>
            <a:r>
              <a:rPr kumimoji="1" lang="ja-JP" altLang="en-US" dirty="0" smtClean="0"/>
              <a:t>で画像を綺麗する</a:t>
            </a:r>
            <a:endParaRPr kumimoji="1" lang="ja-JP" altLang="en-US" dirty="0"/>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0654" y="2706553"/>
            <a:ext cx="1689858" cy="3548990"/>
          </a:xfrm>
          <a:prstGeom prst="rect">
            <a:avLst/>
          </a:prstGeom>
        </p:spPr>
      </p:pic>
    </p:spTree>
    <p:extLst>
      <p:ext uri="{BB962C8B-B14F-4D97-AF65-F5344CB8AC3E}">
        <p14:creationId xmlns:p14="http://schemas.microsoft.com/office/powerpoint/2010/main" val="938215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C1F5C3B-0EFB-4B5C-9693-9C4105F084E2}" type="slidenum">
              <a:rPr lang="en-US" altLang="ja-JP"/>
              <a:pPr/>
              <a:t>33</a:t>
            </a:fld>
            <a:endParaRPr lang="en-US" altLang="ja-JP"/>
          </a:p>
        </p:txBody>
      </p:sp>
      <p:sp>
        <p:nvSpPr>
          <p:cNvPr id="26627" name="Rectangle 2"/>
          <p:cNvSpPr>
            <a:spLocks noGrp="1" noChangeArrowheads="1"/>
          </p:cNvSpPr>
          <p:nvPr>
            <p:ph type="title"/>
          </p:nvPr>
        </p:nvSpPr>
        <p:spPr/>
        <p:txBody>
          <a:bodyPr/>
          <a:lstStyle/>
          <a:p>
            <a:pPr eaLnBrk="1" hangingPunct="1"/>
            <a:r>
              <a:rPr lang="en-US" altLang="ja-JP" sz="4000" dirty="0" err="1" smtClean="0"/>
              <a:t>JTrim</a:t>
            </a:r>
            <a:r>
              <a:rPr lang="ja-JP" altLang="en-US" sz="4000" dirty="0" smtClean="0"/>
              <a:t>で円形切り抜き</a:t>
            </a:r>
          </a:p>
        </p:txBody>
      </p:sp>
      <p:pic>
        <p:nvPicPr>
          <p:cNvPr id="26628" name="Picture 5" descr="tmp1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44675"/>
            <a:ext cx="26638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tmp1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557338"/>
            <a:ext cx="30972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4365625"/>
            <a:ext cx="331152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8"/>
          <p:cNvSpPr txBox="1">
            <a:spLocks noChangeArrowheads="1"/>
          </p:cNvSpPr>
          <p:nvPr/>
        </p:nvSpPr>
        <p:spPr bwMode="auto">
          <a:xfrm>
            <a:off x="250825" y="4005263"/>
            <a:ext cx="3025775" cy="581025"/>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「イメージ」→「円形切り抜き」をクリックします。</a:t>
            </a:r>
          </a:p>
        </p:txBody>
      </p:sp>
      <p:sp>
        <p:nvSpPr>
          <p:cNvPr id="26632" name="Text Box 9"/>
          <p:cNvSpPr txBox="1">
            <a:spLocks noChangeArrowheads="1"/>
          </p:cNvSpPr>
          <p:nvPr/>
        </p:nvSpPr>
        <p:spPr bwMode="auto">
          <a:xfrm>
            <a:off x="6877050" y="1916113"/>
            <a:ext cx="1295400" cy="336550"/>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OK</a:t>
            </a:r>
            <a:r>
              <a:rPr lang="ja-JP" altLang="en-US" sz="1600">
                <a:solidFill>
                  <a:schemeClr val="tx2"/>
                </a:solidFill>
              </a:rPr>
              <a:t>を押す。</a:t>
            </a:r>
          </a:p>
        </p:txBody>
      </p:sp>
      <p:sp>
        <p:nvSpPr>
          <p:cNvPr id="26633" name="Text Box 10"/>
          <p:cNvSpPr txBox="1">
            <a:spLocks noChangeArrowheads="1"/>
          </p:cNvSpPr>
          <p:nvPr/>
        </p:nvSpPr>
        <p:spPr bwMode="auto">
          <a:xfrm>
            <a:off x="5003800" y="5157788"/>
            <a:ext cx="1152525" cy="336550"/>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完成！</a:t>
            </a:r>
          </a:p>
        </p:txBody>
      </p:sp>
      <p:sp>
        <p:nvSpPr>
          <p:cNvPr id="26634" name="Text Box 11"/>
          <p:cNvSpPr txBox="1">
            <a:spLocks noChangeArrowheads="1"/>
          </p:cNvSpPr>
          <p:nvPr/>
        </p:nvSpPr>
        <p:spPr bwMode="auto">
          <a:xfrm>
            <a:off x="6732588" y="2420938"/>
            <a:ext cx="2232025" cy="1069975"/>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枠をつける、影をつける背景色を変える等が出来ますので試してみて下さい。</a:t>
            </a:r>
          </a:p>
        </p:txBody>
      </p:sp>
      <p:pic>
        <p:nvPicPr>
          <p:cNvPr id="2663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713" y="4149725"/>
            <a:ext cx="28082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6" name="AutoShape 13"/>
          <p:cNvSpPr>
            <a:spLocks noChangeArrowheads="1"/>
          </p:cNvSpPr>
          <p:nvPr/>
        </p:nvSpPr>
        <p:spPr bwMode="auto">
          <a:xfrm>
            <a:off x="7740650" y="3357563"/>
            <a:ext cx="485775" cy="503237"/>
          </a:xfrm>
          <a:prstGeom prst="downArrow">
            <a:avLst>
              <a:gd name="adj1" fmla="val 50000"/>
              <a:gd name="adj2" fmla="val 25899"/>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7" name="AutoShape 14"/>
          <p:cNvSpPr>
            <a:spLocks noChangeArrowheads="1"/>
          </p:cNvSpPr>
          <p:nvPr/>
        </p:nvSpPr>
        <p:spPr bwMode="auto">
          <a:xfrm>
            <a:off x="2916238" y="2636838"/>
            <a:ext cx="503237" cy="485775"/>
          </a:xfrm>
          <a:prstGeom prst="rightArrow">
            <a:avLst>
              <a:gd name="adj1" fmla="val 50000"/>
              <a:gd name="adj2" fmla="val 25899"/>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8" name="AutoShape 15"/>
          <p:cNvSpPr>
            <a:spLocks noChangeArrowheads="1"/>
          </p:cNvSpPr>
          <p:nvPr/>
        </p:nvSpPr>
        <p:spPr bwMode="auto">
          <a:xfrm>
            <a:off x="4932363" y="4076700"/>
            <a:ext cx="485775" cy="503238"/>
          </a:xfrm>
          <a:prstGeom prst="downArrow">
            <a:avLst>
              <a:gd name="adj1" fmla="val 50000"/>
              <a:gd name="adj2" fmla="val 25899"/>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39" name="Text Box 16"/>
          <p:cNvSpPr txBox="1">
            <a:spLocks noChangeArrowheads="1"/>
          </p:cNvSpPr>
          <p:nvPr/>
        </p:nvSpPr>
        <p:spPr bwMode="auto">
          <a:xfrm>
            <a:off x="179388" y="1196975"/>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写真の切り抜き（円形）</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402BA66-71CC-4E7D-8AE9-64AB06148FE6}" type="slidenum">
              <a:rPr lang="en-US" altLang="ja-JP"/>
              <a:pPr/>
              <a:t>34</a:t>
            </a:fld>
            <a:endParaRPr lang="en-US" altLang="ja-JP"/>
          </a:p>
        </p:txBody>
      </p:sp>
      <p:sp>
        <p:nvSpPr>
          <p:cNvPr id="27651" name="Rectangle 2"/>
          <p:cNvSpPr>
            <a:spLocks noGrp="1" noChangeArrowheads="1"/>
          </p:cNvSpPr>
          <p:nvPr>
            <p:ph type="title"/>
          </p:nvPr>
        </p:nvSpPr>
        <p:spPr/>
        <p:txBody>
          <a:bodyPr/>
          <a:lstStyle/>
          <a:p>
            <a:pPr eaLnBrk="1" hangingPunct="1"/>
            <a:r>
              <a:rPr lang="en-US" altLang="ja-JP" sz="4000" dirty="0" err="1" smtClean="0"/>
              <a:t>Jtrim</a:t>
            </a:r>
            <a:r>
              <a:rPr lang="ja-JP" altLang="en-US" sz="4000" dirty="0" smtClean="0"/>
              <a:t>で角丸切り抜き</a:t>
            </a:r>
          </a:p>
        </p:txBody>
      </p:sp>
      <p:pic>
        <p:nvPicPr>
          <p:cNvPr id="27652" name="Picture 5" descr="tmp1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35639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tmp1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00213"/>
            <a:ext cx="29559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tmp1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573463"/>
            <a:ext cx="37433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8"/>
          <p:cNvSpPr txBox="1">
            <a:spLocks noChangeArrowheads="1"/>
          </p:cNvSpPr>
          <p:nvPr/>
        </p:nvSpPr>
        <p:spPr bwMode="auto">
          <a:xfrm>
            <a:off x="250825" y="4797425"/>
            <a:ext cx="4321175" cy="336550"/>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「イメージ」→「角丸切り抜き」をクリックします。</a:t>
            </a:r>
          </a:p>
        </p:txBody>
      </p:sp>
      <p:sp>
        <p:nvSpPr>
          <p:cNvPr id="27656" name="Text Box 9"/>
          <p:cNvSpPr txBox="1">
            <a:spLocks noChangeArrowheads="1"/>
          </p:cNvSpPr>
          <p:nvPr/>
        </p:nvSpPr>
        <p:spPr bwMode="auto">
          <a:xfrm>
            <a:off x="5940425" y="1773238"/>
            <a:ext cx="2519363" cy="336550"/>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OK</a:t>
            </a:r>
            <a:r>
              <a:rPr lang="ja-JP" altLang="en-US" sz="1600">
                <a:solidFill>
                  <a:schemeClr val="tx2"/>
                </a:solidFill>
              </a:rPr>
              <a:t>を押す。</a:t>
            </a:r>
          </a:p>
        </p:txBody>
      </p:sp>
      <p:sp>
        <p:nvSpPr>
          <p:cNvPr id="27657" name="Text Box 10"/>
          <p:cNvSpPr txBox="1">
            <a:spLocks noChangeArrowheads="1"/>
          </p:cNvSpPr>
          <p:nvPr/>
        </p:nvSpPr>
        <p:spPr bwMode="auto">
          <a:xfrm>
            <a:off x="6551613" y="2205038"/>
            <a:ext cx="2592387" cy="825500"/>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枠をつける、影をつける背景色を変える等が出来ますので試してみて下さい。</a:t>
            </a:r>
          </a:p>
        </p:txBody>
      </p:sp>
      <p:sp>
        <p:nvSpPr>
          <p:cNvPr id="27658" name="AutoShape 11"/>
          <p:cNvSpPr>
            <a:spLocks noChangeArrowheads="1"/>
          </p:cNvSpPr>
          <p:nvPr/>
        </p:nvSpPr>
        <p:spPr bwMode="auto">
          <a:xfrm>
            <a:off x="2051050" y="2924175"/>
            <a:ext cx="647700" cy="485775"/>
          </a:xfrm>
          <a:prstGeom prst="rightArrow">
            <a:avLst>
              <a:gd name="adj1" fmla="val 50000"/>
              <a:gd name="adj2" fmla="val 33333"/>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59" name="AutoShape 12"/>
          <p:cNvSpPr>
            <a:spLocks noChangeArrowheads="1"/>
          </p:cNvSpPr>
          <p:nvPr/>
        </p:nvSpPr>
        <p:spPr bwMode="auto">
          <a:xfrm>
            <a:off x="5795963" y="2276475"/>
            <a:ext cx="485775" cy="1368425"/>
          </a:xfrm>
          <a:prstGeom prst="downArrow">
            <a:avLst>
              <a:gd name="adj1" fmla="val 50000"/>
              <a:gd name="adj2" fmla="val 70425"/>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60" name="Text Box 13"/>
          <p:cNvSpPr txBox="1">
            <a:spLocks noChangeArrowheads="1"/>
          </p:cNvSpPr>
          <p:nvPr/>
        </p:nvSpPr>
        <p:spPr bwMode="auto">
          <a:xfrm>
            <a:off x="395288" y="1196975"/>
            <a:ext cx="3313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写真の切り抜き（角丸）</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CBB4E90-57DE-4D9B-8EEB-490A8974B105}" type="slidenum">
              <a:rPr lang="en-US" altLang="ja-JP"/>
              <a:pPr/>
              <a:t>35</a:t>
            </a:fld>
            <a:endParaRPr lang="en-US" altLang="ja-JP"/>
          </a:p>
        </p:txBody>
      </p:sp>
      <p:sp>
        <p:nvSpPr>
          <p:cNvPr id="28675" name="Rectangle 2"/>
          <p:cNvSpPr>
            <a:spLocks noGrp="1" noChangeArrowheads="1"/>
          </p:cNvSpPr>
          <p:nvPr>
            <p:ph type="title"/>
          </p:nvPr>
        </p:nvSpPr>
        <p:spPr>
          <a:xfrm>
            <a:off x="468313" y="260350"/>
            <a:ext cx="8229600" cy="1143000"/>
          </a:xfrm>
        </p:spPr>
        <p:txBody>
          <a:bodyPr/>
          <a:lstStyle/>
          <a:p>
            <a:pPr eaLnBrk="1" hangingPunct="1"/>
            <a:r>
              <a:rPr lang="en-US" altLang="ja-JP" sz="4000" dirty="0" err="1" smtClean="0"/>
              <a:t>JTrim</a:t>
            </a:r>
            <a:r>
              <a:rPr lang="ja-JP" altLang="en-US" sz="4000" dirty="0" smtClean="0"/>
              <a:t>でフェードアウト</a:t>
            </a:r>
          </a:p>
        </p:txBody>
      </p:sp>
      <p:pic>
        <p:nvPicPr>
          <p:cNvPr id="28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4176712"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6" descr="tmp1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133600"/>
            <a:ext cx="2981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005263"/>
            <a:ext cx="3313113"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8"/>
          <p:cNvSpPr txBox="1">
            <a:spLocks noChangeArrowheads="1"/>
          </p:cNvSpPr>
          <p:nvPr/>
        </p:nvSpPr>
        <p:spPr bwMode="auto">
          <a:xfrm>
            <a:off x="395288" y="4365625"/>
            <a:ext cx="4392612" cy="336550"/>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a:t>
            </a:r>
            <a:r>
              <a:rPr lang="ja-JP" altLang="en-US" sz="1600">
                <a:solidFill>
                  <a:schemeClr val="tx2"/>
                </a:solidFill>
              </a:rPr>
              <a:t>加工</a:t>
            </a:r>
            <a:r>
              <a:rPr lang="en-US" altLang="ja-JP" sz="1600">
                <a:solidFill>
                  <a:schemeClr val="tx2"/>
                </a:solidFill>
              </a:rPr>
              <a:t>] </a:t>
            </a:r>
            <a:r>
              <a:rPr lang="ja-JP" altLang="en-US" sz="1600">
                <a:solidFill>
                  <a:schemeClr val="tx2"/>
                </a:solidFill>
              </a:rPr>
              <a:t>メニューの </a:t>
            </a:r>
            <a:r>
              <a:rPr lang="en-US" altLang="ja-JP" sz="1600">
                <a:solidFill>
                  <a:schemeClr val="tx2"/>
                </a:solidFill>
              </a:rPr>
              <a:t>[</a:t>
            </a:r>
            <a:r>
              <a:rPr lang="ja-JP" altLang="en-US" sz="1600">
                <a:solidFill>
                  <a:schemeClr val="tx2"/>
                </a:solidFill>
              </a:rPr>
              <a:t>フェードアウト</a:t>
            </a:r>
            <a:r>
              <a:rPr lang="en-US" altLang="ja-JP" sz="1600">
                <a:solidFill>
                  <a:schemeClr val="tx2"/>
                </a:solidFill>
              </a:rPr>
              <a:t>] </a:t>
            </a:r>
            <a:r>
              <a:rPr lang="ja-JP" altLang="en-US" sz="1600">
                <a:solidFill>
                  <a:schemeClr val="tx2"/>
                </a:solidFill>
              </a:rPr>
              <a:t>をクリックします。</a:t>
            </a:r>
          </a:p>
        </p:txBody>
      </p:sp>
      <p:sp>
        <p:nvSpPr>
          <p:cNvPr id="28680" name="Text Box 9"/>
          <p:cNvSpPr txBox="1">
            <a:spLocks noChangeArrowheads="1"/>
          </p:cNvSpPr>
          <p:nvPr/>
        </p:nvSpPr>
        <p:spPr bwMode="auto">
          <a:xfrm>
            <a:off x="7092950" y="1773238"/>
            <a:ext cx="1727200" cy="1069975"/>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solidFill>
                  <a:schemeClr val="tx2"/>
                </a:solidFill>
              </a:rPr>
              <a:t>インジケータを操作して範囲を調整する。</a:t>
            </a:r>
          </a:p>
          <a:p>
            <a:pPr eaLnBrk="1" hangingPunct="1"/>
            <a:r>
              <a:rPr lang="en-US" altLang="ja-JP" sz="1600">
                <a:solidFill>
                  <a:schemeClr val="tx2"/>
                </a:solidFill>
              </a:rPr>
              <a:t>OK</a:t>
            </a:r>
            <a:r>
              <a:rPr lang="ja-JP" altLang="en-US" sz="1600">
                <a:solidFill>
                  <a:schemeClr val="tx2"/>
                </a:solidFill>
              </a:rPr>
              <a:t>を押します。</a:t>
            </a:r>
          </a:p>
        </p:txBody>
      </p:sp>
      <p:sp>
        <p:nvSpPr>
          <p:cNvPr id="28681" name="AutoShape 10"/>
          <p:cNvSpPr>
            <a:spLocks noChangeArrowheads="1"/>
          </p:cNvSpPr>
          <p:nvPr/>
        </p:nvSpPr>
        <p:spPr bwMode="auto">
          <a:xfrm>
            <a:off x="3203575" y="2852738"/>
            <a:ext cx="647700" cy="485775"/>
          </a:xfrm>
          <a:prstGeom prst="rightArrow">
            <a:avLst>
              <a:gd name="adj1" fmla="val 50000"/>
              <a:gd name="adj2" fmla="val 33333"/>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682" name="AutoShape 11"/>
          <p:cNvSpPr>
            <a:spLocks noChangeArrowheads="1"/>
          </p:cNvSpPr>
          <p:nvPr/>
        </p:nvSpPr>
        <p:spPr bwMode="auto">
          <a:xfrm>
            <a:off x="7524750" y="3068638"/>
            <a:ext cx="485775" cy="865187"/>
          </a:xfrm>
          <a:prstGeom prst="downArrow">
            <a:avLst>
              <a:gd name="adj1" fmla="val 50000"/>
              <a:gd name="adj2" fmla="val 44526"/>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683" name="Text Box 12"/>
          <p:cNvSpPr txBox="1">
            <a:spLocks noChangeArrowheads="1"/>
          </p:cNvSpPr>
          <p:nvPr/>
        </p:nvSpPr>
        <p:spPr bwMode="auto">
          <a:xfrm>
            <a:off x="7812088" y="5445125"/>
            <a:ext cx="936625" cy="336550"/>
          </a:xfrm>
          <a:prstGeom prst="rect">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完成！</a:t>
            </a:r>
          </a:p>
        </p:txBody>
      </p:sp>
      <p:sp>
        <p:nvSpPr>
          <p:cNvPr id="28684" name="Text Box 13"/>
          <p:cNvSpPr txBox="1">
            <a:spLocks noChangeArrowheads="1"/>
          </p:cNvSpPr>
          <p:nvPr/>
        </p:nvSpPr>
        <p:spPr bwMode="auto">
          <a:xfrm>
            <a:off x="250825" y="1341438"/>
            <a:ext cx="3744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solidFill>
                  <a:schemeClr val="tx2"/>
                </a:solidFill>
              </a:rPr>
              <a:t>画像の加工（フェードアウト）</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9232CE2-C510-4C9A-BF3E-29A5B3CA3A75}" type="slidenum">
              <a:rPr lang="en-US" altLang="ja-JP"/>
              <a:pPr/>
              <a:t>36</a:t>
            </a:fld>
            <a:endParaRPr lang="en-US" altLang="ja-JP"/>
          </a:p>
        </p:txBody>
      </p:sp>
      <p:sp>
        <p:nvSpPr>
          <p:cNvPr id="29699" name="Rectangle 2"/>
          <p:cNvSpPr>
            <a:spLocks noGrp="1" noChangeArrowheads="1"/>
          </p:cNvSpPr>
          <p:nvPr>
            <p:ph type="title"/>
          </p:nvPr>
        </p:nvSpPr>
        <p:spPr/>
        <p:txBody>
          <a:bodyPr/>
          <a:lstStyle/>
          <a:p>
            <a:pPr eaLnBrk="1" hangingPunct="1"/>
            <a:r>
              <a:rPr lang="en-US" altLang="ja-JP" sz="4000" dirty="0" err="1" smtClean="0"/>
              <a:t>Jtrim</a:t>
            </a:r>
            <a:r>
              <a:rPr lang="ja-JP" altLang="en-US" sz="4000" dirty="0" smtClean="0"/>
              <a:t>で写真に文字を入れる</a:t>
            </a:r>
          </a:p>
        </p:txBody>
      </p:sp>
      <p:pic>
        <p:nvPicPr>
          <p:cNvPr id="29700" name="Picture 5" descr="tmp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352742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tmp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916113"/>
            <a:ext cx="28797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tmp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557338"/>
            <a:ext cx="37084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tmp2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4614863"/>
            <a:ext cx="28797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9"/>
          <p:cNvSpPr txBox="1">
            <a:spLocks noChangeArrowheads="1"/>
          </p:cNvSpPr>
          <p:nvPr/>
        </p:nvSpPr>
        <p:spPr bwMode="auto">
          <a:xfrm>
            <a:off x="179388" y="3357563"/>
            <a:ext cx="1835150" cy="82550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a:t>
            </a:r>
            <a:r>
              <a:rPr lang="ja-JP" altLang="en-US" sz="1600">
                <a:solidFill>
                  <a:schemeClr val="tx2"/>
                </a:solidFill>
              </a:rPr>
              <a:t>編集</a:t>
            </a:r>
            <a:r>
              <a:rPr lang="en-US" altLang="ja-JP" sz="1600">
                <a:solidFill>
                  <a:schemeClr val="tx2"/>
                </a:solidFill>
              </a:rPr>
              <a:t>] </a:t>
            </a:r>
            <a:r>
              <a:rPr lang="ja-JP" altLang="en-US" sz="1600">
                <a:solidFill>
                  <a:schemeClr val="tx2"/>
                </a:solidFill>
              </a:rPr>
              <a:t>メニューの </a:t>
            </a:r>
            <a:r>
              <a:rPr lang="en-US" altLang="ja-JP" sz="1600">
                <a:solidFill>
                  <a:schemeClr val="tx2"/>
                </a:solidFill>
              </a:rPr>
              <a:t>[</a:t>
            </a:r>
            <a:r>
              <a:rPr lang="ja-JP" altLang="en-US" sz="1600">
                <a:solidFill>
                  <a:schemeClr val="tx2"/>
                </a:solidFill>
              </a:rPr>
              <a:t>文字入れ</a:t>
            </a:r>
            <a:r>
              <a:rPr lang="en-US" altLang="ja-JP" sz="1600">
                <a:solidFill>
                  <a:schemeClr val="tx2"/>
                </a:solidFill>
              </a:rPr>
              <a:t>] </a:t>
            </a:r>
            <a:r>
              <a:rPr lang="ja-JP" altLang="en-US" sz="1600">
                <a:solidFill>
                  <a:schemeClr val="tx2"/>
                </a:solidFill>
              </a:rPr>
              <a:t>をクリックします。</a:t>
            </a:r>
          </a:p>
        </p:txBody>
      </p:sp>
      <p:sp>
        <p:nvSpPr>
          <p:cNvPr id="29705" name="Text Box 10"/>
          <p:cNvSpPr txBox="1">
            <a:spLocks noChangeArrowheads="1"/>
          </p:cNvSpPr>
          <p:nvPr/>
        </p:nvSpPr>
        <p:spPr bwMode="auto">
          <a:xfrm>
            <a:off x="468313" y="4581525"/>
            <a:ext cx="2089150" cy="1558925"/>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文字入力用ダイアログが出ますので、そこに記入したい文字を入れます。文字のフォント、大きさ、色等を調整します。</a:t>
            </a:r>
          </a:p>
        </p:txBody>
      </p:sp>
      <p:sp>
        <p:nvSpPr>
          <p:cNvPr id="29706" name="Text Box 11"/>
          <p:cNvSpPr txBox="1">
            <a:spLocks noChangeArrowheads="1"/>
          </p:cNvSpPr>
          <p:nvPr/>
        </p:nvSpPr>
        <p:spPr bwMode="auto">
          <a:xfrm>
            <a:off x="4859338" y="3573463"/>
            <a:ext cx="1657350" cy="825500"/>
          </a:xfrm>
          <a:prstGeom prst="rect">
            <a:avLst/>
          </a:prstGeom>
          <a:solidFill>
            <a:srgbClr val="CC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写真上の文字を移動させて入れる位置を決める</a:t>
            </a:r>
          </a:p>
        </p:txBody>
      </p:sp>
      <p:sp>
        <p:nvSpPr>
          <p:cNvPr id="29707" name="Text Box 12"/>
          <p:cNvSpPr txBox="1">
            <a:spLocks noChangeArrowheads="1"/>
          </p:cNvSpPr>
          <p:nvPr/>
        </p:nvSpPr>
        <p:spPr bwMode="auto">
          <a:xfrm>
            <a:off x="7092950" y="5013325"/>
            <a:ext cx="1150938" cy="581025"/>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a:solidFill>
                  <a:schemeClr val="tx2"/>
                </a:solidFill>
              </a:rPr>
              <a:t>OK</a:t>
            </a:r>
            <a:r>
              <a:rPr lang="ja-JP" altLang="en-US" sz="1600">
                <a:solidFill>
                  <a:schemeClr val="tx2"/>
                </a:solidFill>
              </a:rPr>
              <a:t>を押します。</a:t>
            </a:r>
          </a:p>
        </p:txBody>
      </p:sp>
      <p:sp>
        <p:nvSpPr>
          <p:cNvPr id="29708" name="Text Box 13"/>
          <p:cNvSpPr txBox="1">
            <a:spLocks noChangeArrowheads="1"/>
          </p:cNvSpPr>
          <p:nvPr/>
        </p:nvSpPr>
        <p:spPr bwMode="auto">
          <a:xfrm>
            <a:off x="4500563" y="5373688"/>
            <a:ext cx="935037" cy="336550"/>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完成！</a:t>
            </a:r>
          </a:p>
        </p:txBody>
      </p:sp>
      <p:sp>
        <p:nvSpPr>
          <p:cNvPr id="29709" name="AutoShape 14"/>
          <p:cNvSpPr>
            <a:spLocks noChangeArrowheads="1"/>
          </p:cNvSpPr>
          <p:nvPr/>
        </p:nvSpPr>
        <p:spPr bwMode="auto">
          <a:xfrm>
            <a:off x="1979613" y="3068638"/>
            <a:ext cx="647700" cy="485775"/>
          </a:xfrm>
          <a:prstGeom prst="rightArrow">
            <a:avLst>
              <a:gd name="adj1" fmla="val 50000"/>
              <a:gd name="adj2" fmla="val 33333"/>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10" name="AutoShape 15"/>
          <p:cNvSpPr>
            <a:spLocks noChangeArrowheads="1"/>
          </p:cNvSpPr>
          <p:nvPr/>
        </p:nvSpPr>
        <p:spPr bwMode="auto">
          <a:xfrm>
            <a:off x="4356100" y="2565400"/>
            <a:ext cx="647700" cy="485775"/>
          </a:xfrm>
          <a:prstGeom prst="rightArrow">
            <a:avLst>
              <a:gd name="adj1" fmla="val 50000"/>
              <a:gd name="adj2" fmla="val 33333"/>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11" name="AutoShape 16"/>
          <p:cNvSpPr>
            <a:spLocks noChangeArrowheads="1"/>
          </p:cNvSpPr>
          <p:nvPr/>
        </p:nvSpPr>
        <p:spPr bwMode="auto">
          <a:xfrm>
            <a:off x="5795963" y="5229225"/>
            <a:ext cx="976312" cy="485775"/>
          </a:xfrm>
          <a:prstGeom prst="leftArrow">
            <a:avLst>
              <a:gd name="adj1" fmla="val 50000"/>
              <a:gd name="adj2" fmla="val 50245"/>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12" name="Text Box 17"/>
          <p:cNvSpPr txBox="1">
            <a:spLocks noChangeArrowheads="1"/>
          </p:cNvSpPr>
          <p:nvPr/>
        </p:nvSpPr>
        <p:spPr bwMode="auto">
          <a:xfrm>
            <a:off x="179388" y="1196975"/>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solidFill>
                  <a:schemeClr val="tx2"/>
                </a:solidFill>
              </a:rPr>
              <a:t>写真に文字を入れる</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486BC5-7F7F-47D0-86B9-408E14D72C1A}" type="slidenum">
              <a:rPr lang="en-US" altLang="ja-JP"/>
              <a:pPr/>
              <a:t>37</a:t>
            </a:fld>
            <a:endParaRPr lang="en-US" altLang="ja-JP"/>
          </a:p>
        </p:txBody>
      </p:sp>
      <p:sp>
        <p:nvSpPr>
          <p:cNvPr id="30723" name="Rectangle 2"/>
          <p:cNvSpPr>
            <a:spLocks noGrp="1" noChangeArrowheads="1"/>
          </p:cNvSpPr>
          <p:nvPr>
            <p:ph type="title"/>
          </p:nvPr>
        </p:nvSpPr>
        <p:spPr/>
        <p:txBody>
          <a:bodyPr/>
          <a:lstStyle/>
          <a:p>
            <a:pPr eaLnBrk="1" hangingPunct="1"/>
            <a:r>
              <a:rPr lang="en-US" altLang="ja-JP" sz="4000" dirty="0" err="1" smtClean="0"/>
              <a:t>Jtrim</a:t>
            </a:r>
            <a:r>
              <a:rPr lang="ja-JP" altLang="en-US" sz="4000" dirty="0" smtClean="0"/>
              <a:t>で画像を結合する</a:t>
            </a:r>
          </a:p>
        </p:txBody>
      </p:sp>
      <p:pic>
        <p:nvPicPr>
          <p:cNvPr id="30724" name="Picture 5" descr="tmp2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700213"/>
            <a:ext cx="34210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tmp2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00213"/>
            <a:ext cx="352583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7" descr="tmp2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611688"/>
            <a:ext cx="25908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AutoShape 8"/>
          <p:cNvSpPr>
            <a:spLocks noChangeArrowheads="1"/>
          </p:cNvSpPr>
          <p:nvPr/>
        </p:nvSpPr>
        <p:spPr bwMode="auto">
          <a:xfrm>
            <a:off x="3708400" y="2708275"/>
            <a:ext cx="792163" cy="485775"/>
          </a:xfrm>
          <a:prstGeom prst="rightArrow">
            <a:avLst>
              <a:gd name="adj1" fmla="val 50000"/>
              <a:gd name="adj2" fmla="val 40768"/>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28" name="AutoShape 9"/>
          <p:cNvSpPr>
            <a:spLocks noChangeArrowheads="1"/>
          </p:cNvSpPr>
          <p:nvPr/>
        </p:nvSpPr>
        <p:spPr bwMode="auto">
          <a:xfrm rot="10800000">
            <a:off x="5508625" y="5013325"/>
            <a:ext cx="1079500" cy="485775"/>
          </a:xfrm>
          <a:prstGeom prst="rightArrow">
            <a:avLst>
              <a:gd name="adj1" fmla="val 50000"/>
              <a:gd name="adj2" fmla="val 55556"/>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29" name="Text Box 10"/>
          <p:cNvSpPr txBox="1">
            <a:spLocks noChangeArrowheads="1"/>
          </p:cNvSpPr>
          <p:nvPr/>
        </p:nvSpPr>
        <p:spPr bwMode="auto">
          <a:xfrm>
            <a:off x="250825" y="4868863"/>
            <a:ext cx="2089150" cy="581025"/>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「編集」→「連結」をクリックします。</a:t>
            </a:r>
          </a:p>
        </p:txBody>
      </p:sp>
      <p:sp>
        <p:nvSpPr>
          <p:cNvPr id="30730" name="Text Box 11"/>
          <p:cNvSpPr txBox="1">
            <a:spLocks noChangeArrowheads="1"/>
          </p:cNvSpPr>
          <p:nvPr/>
        </p:nvSpPr>
        <p:spPr bwMode="auto">
          <a:xfrm>
            <a:off x="6804025" y="4292600"/>
            <a:ext cx="1944688" cy="1558925"/>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連結する画像をファイルから選択します。</a:t>
            </a:r>
          </a:p>
          <a:p>
            <a:pPr eaLnBrk="1" hangingPunct="1">
              <a:spcBef>
                <a:spcPct val="50000"/>
              </a:spcBef>
            </a:pPr>
            <a:r>
              <a:rPr lang="ja-JP" altLang="en-US" sz="1600">
                <a:solidFill>
                  <a:schemeClr val="tx2"/>
                </a:solidFill>
              </a:rPr>
              <a:t>連結する方向を指定します。</a:t>
            </a:r>
          </a:p>
          <a:p>
            <a:pPr eaLnBrk="1" hangingPunct="1">
              <a:spcBef>
                <a:spcPct val="50000"/>
              </a:spcBef>
            </a:pPr>
            <a:r>
              <a:rPr lang="en-US" altLang="ja-JP" sz="1600">
                <a:solidFill>
                  <a:schemeClr val="tx2"/>
                </a:solidFill>
              </a:rPr>
              <a:t>OK</a:t>
            </a:r>
            <a:r>
              <a:rPr lang="ja-JP" altLang="en-US" sz="1600">
                <a:solidFill>
                  <a:schemeClr val="tx2"/>
                </a:solidFill>
              </a:rPr>
              <a:t>を押します。</a:t>
            </a:r>
          </a:p>
        </p:txBody>
      </p:sp>
      <p:sp>
        <p:nvSpPr>
          <p:cNvPr id="30731" name="Text Box 12"/>
          <p:cNvSpPr txBox="1">
            <a:spLocks noChangeArrowheads="1"/>
          </p:cNvSpPr>
          <p:nvPr/>
        </p:nvSpPr>
        <p:spPr bwMode="auto">
          <a:xfrm>
            <a:off x="2411413" y="6021388"/>
            <a:ext cx="1439862" cy="336550"/>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連結完了！</a:t>
            </a:r>
          </a:p>
        </p:txBody>
      </p:sp>
      <p:sp>
        <p:nvSpPr>
          <p:cNvPr id="30732" name="Text Box 13"/>
          <p:cNvSpPr txBox="1">
            <a:spLocks noChangeArrowheads="1"/>
          </p:cNvSpPr>
          <p:nvPr/>
        </p:nvSpPr>
        <p:spPr bwMode="auto">
          <a:xfrm>
            <a:off x="323850" y="1268413"/>
            <a:ext cx="295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solidFill>
                  <a:schemeClr val="tx2"/>
                </a:solidFill>
              </a:rPr>
              <a:t>画像の連結</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4638AE5-503C-492A-B141-A3F2A0D56D2A}" type="slidenum">
              <a:rPr lang="en-US" altLang="ja-JP"/>
              <a:pPr/>
              <a:t>38</a:t>
            </a:fld>
            <a:endParaRPr lang="en-US" altLang="ja-JP"/>
          </a:p>
        </p:txBody>
      </p:sp>
      <p:sp>
        <p:nvSpPr>
          <p:cNvPr id="31747" name="Rectangle 2"/>
          <p:cNvSpPr>
            <a:spLocks noGrp="1" noChangeArrowheads="1"/>
          </p:cNvSpPr>
          <p:nvPr>
            <p:ph type="title"/>
          </p:nvPr>
        </p:nvSpPr>
        <p:spPr/>
        <p:txBody>
          <a:bodyPr/>
          <a:lstStyle/>
          <a:p>
            <a:pPr eaLnBrk="1" hangingPunct="1"/>
            <a:r>
              <a:rPr lang="en-US" altLang="ja-JP" sz="4000" dirty="0" err="1" smtClean="0"/>
              <a:t>Jtrim</a:t>
            </a:r>
            <a:r>
              <a:rPr lang="ja-JP" altLang="en-US" sz="4000" dirty="0" smtClean="0"/>
              <a:t>で画面キャプチャー</a:t>
            </a:r>
          </a:p>
        </p:txBody>
      </p:sp>
      <p:pic>
        <p:nvPicPr>
          <p:cNvPr id="317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3167062"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00213"/>
            <a:ext cx="266382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08500"/>
            <a:ext cx="2543175"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8"/>
          <p:cNvSpPr txBox="1">
            <a:spLocks noChangeArrowheads="1"/>
          </p:cNvSpPr>
          <p:nvPr/>
        </p:nvSpPr>
        <p:spPr bwMode="auto">
          <a:xfrm>
            <a:off x="395288" y="4292600"/>
            <a:ext cx="3744912" cy="1925638"/>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キャプチャーしたいホームページを開く、</a:t>
            </a:r>
            <a:r>
              <a:rPr lang="en-US" altLang="ja-JP" sz="1600">
                <a:solidFill>
                  <a:schemeClr val="tx2"/>
                </a:solidFill>
              </a:rPr>
              <a:t>PrtScr</a:t>
            </a:r>
            <a:r>
              <a:rPr lang="ja-JP" altLang="en-US" sz="1600">
                <a:solidFill>
                  <a:schemeClr val="tx2"/>
                </a:solidFill>
              </a:rPr>
              <a:t>キーを押します。</a:t>
            </a:r>
          </a:p>
          <a:p>
            <a:pPr eaLnBrk="1" hangingPunct="1">
              <a:spcBef>
                <a:spcPct val="50000"/>
              </a:spcBef>
            </a:pPr>
            <a:r>
              <a:rPr lang="en-US" altLang="ja-JP" sz="1600">
                <a:solidFill>
                  <a:schemeClr val="tx2"/>
                </a:solidFill>
              </a:rPr>
              <a:t>JTrim</a:t>
            </a:r>
            <a:r>
              <a:rPr lang="ja-JP" altLang="en-US" sz="1600">
                <a:solidFill>
                  <a:schemeClr val="tx2"/>
                </a:solidFill>
              </a:rPr>
              <a:t>を起動して「編集」→「貼り付け」</a:t>
            </a:r>
          </a:p>
          <a:p>
            <a:pPr eaLnBrk="1" hangingPunct="1">
              <a:spcBef>
                <a:spcPct val="50000"/>
              </a:spcBef>
            </a:pPr>
            <a:r>
              <a:rPr lang="ja-JP" altLang="en-US" sz="1600">
                <a:solidFill>
                  <a:schemeClr val="tx2"/>
                </a:solidFill>
              </a:rPr>
              <a:t>をクリックします。</a:t>
            </a:r>
          </a:p>
          <a:p>
            <a:pPr eaLnBrk="1" hangingPunct="1">
              <a:spcBef>
                <a:spcPct val="50000"/>
              </a:spcBef>
            </a:pPr>
            <a:r>
              <a:rPr lang="en-US" altLang="ja-JP" sz="1600">
                <a:solidFill>
                  <a:schemeClr val="tx2"/>
                </a:solidFill>
              </a:rPr>
              <a:t>Alt+PrtScr</a:t>
            </a:r>
            <a:r>
              <a:rPr lang="ja-JP" altLang="en-US" sz="1600">
                <a:solidFill>
                  <a:schemeClr val="tx2"/>
                </a:solidFill>
              </a:rPr>
              <a:t>キーで一部のキャプチャーが出来ます。</a:t>
            </a:r>
          </a:p>
        </p:txBody>
      </p:sp>
      <p:sp>
        <p:nvSpPr>
          <p:cNvPr id="31752" name="AutoShape 9"/>
          <p:cNvSpPr>
            <a:spLocks noChangeArrowheads="1"/>
          </p:cNvSpPr>
          <p:nvPr/>
        </p:nvSpPr>
        <p:spPr bwMode="auto">
          <a:xfrm>
            <a:off x="3708400" y="2708275"/>
            <a:ext cx="647700" cy="485775"/>
          </a:xfrm>
          <a:prstGeom prst="rightArrow">
            <a:avLst>
              <a:gd name="adj1" fmla="val 50000"/>
              <a:gd name="adj2" fmla="val 33333"/>
            </a:avLst>
          </a:prstGeom>
          <a:solidFill>
            <a:srgbClr val="FF66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53" name="Text Box 10"/>
          <p:cNvSpPr txBox="1">
            <a:spLocks noChangeArrowheads="1"/>
          </p:cNvSpPr>
          <p:nvPr/>
        </p:nvSpPr>
        <p:spPr bwMode="auto">
          <a:xfrm>
            <a:off x="7380288" y="2060575"/>
            <a:ext cx="1584325" cy="1803400"/>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使っているＰＣの画面でどう見えるか？などを人に伝えるためにはキャプチャーは有効な方法です。</a:t>
            </a:r>
          </a:p>
        </p:txBody>
      </p:sp>
      <p:sp>
        <p:nvSpPr>
          <p:cNvPr id="31754" name="Text Box 11"/>
          <p:cNvSpPr txBox="1">
            <a:spLocks noChangeArrowheads="1"/>
          </p:cNvSpPr>
          <p:nvPr/>
        </p:nvSpPr>
        <p:spPr bwMode="auto">
          <a:xfrm>
            <a:off x="7308850" y="4797425"/>
            <a:ext cx="1295400" cy="336550"/>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solidFill>
                  <a:schemeClr val="tx2"/>
                </a:solidFill>
              </a:rPr>
              <a:t>例：</a:t>
            </a:r>
            <a:r>
              <a:rPr lang="en-US" altLang="ja-JP" sz="1600">
                <a:solidFill>
                  <a:schemeClr val="tx2"/>
                </a:solidFill>
              </a:rPr>
              <a:t>PC</a:t>
            </a:r>
            <a:r>
              <a:rPr lang="ja-JP" altLang="en-US" sz="1600">
                <a:solidFill>
                  <a:schemeClr val="tx2"/>
                </a:solidFill>
              </a:rPr>
              <a:t>画面</a:t>
            </a:r>
          </a:p>
        </p:txBody>
      </p:sp>
      <p:sp>
        <p:nvSpPr>
          <p:cNvPr id="31755" name="Text Box 12"/>
          <p:cNvSpPr txBox="1">
            <a:spLocks noChangeArrowheads="1"/>
          </p:cNvSpPr>
          <p:nvPr/>
        </p:nvSpPr>
        <p:spPr bwMode="auto">
          <a:xfrm>
            <a:off x="250825" y="1268413"/>
            <a:ext cx="3960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solidFill>
                  <a:schemeClr val="tx2"/>
                </a:solidFill>
              </a:rPr>
              <a:t>PC</a:t>
            </a:r>
            <a:r>
              <a:rPr lang="ja-JP" altLang="en-US">
                <a:solidFill>
                  <a:schemeClr val="tx2"/>
                </a:solidFill>
              </a:rPr>
              <a:t>画面のキャプチャー</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スキャナーで本をスキャンすると</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39</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26999"/>
            <a:ext cx="7133292" cy="386386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901" y="1219169"/>
            <a:ext cx="1875129" cy="5176493"/>
          </a:xfrm>
          <a:prstGeom prst="rect">
            <a:avLst/>
          </a:prstGeom>
        </p:spPr>
      </p:pic>
      <p:sp>
        <p:nvSpPr>
          <p:cNvPr id="7" name="テキスト ボックス 6"/>
          <p:cNvSpPr txBox="1"/>
          <p:nvPr/>
        </p:nvSpPr>
        <p:spPr>
          <a:xfrm>
            <a:off x="457200" y="5301208"/>
            <a:ext cx="6491064" cy="1200329"/>
          </a:xfrm>
          <a:prstGeom prst="rect">
            <a:avLst/>
          </a:prstGeom>
          <a:noFill/>
        </p:spPr>
        <p:txBody>
          <a:bodyPr wrap="square" rtlCol="0">
            <a:spAutoFit/>
          </a:bodyPr>
          <a:lstStyle/>
          <a:p>
            <a:r>
              <a:rPr kumimoji="1" lang="ja-JP" altLang="en-US" dirty="0" smtClean="0"/>
              <a:t>本をスキャンするととじ目などが黒くなってしまう。これを綺麗にするには、まず「色の選択」→本の中の白い部分をクリックする。この白を選ぶ。次に「ペイントブラシ」を選択してブラシ幅を</a:t>
            </a:r>
            <a:r>
              <a:rPr kumimoji="1" lang="en-US" altLang="ja-JP" dirty="0" smtClean="0"/>
              <a:t>70~120</a:t>
            </a:r>
            <a:r>
              <a:rPr kumimoji="1" lang="ja-JP" altLang="en-US" dirty="0" smtClean="0"/>
              <a:t>程度に設定して、選択した白色で黒い部分を塗っていく。</a:t>
            </a:r>
            <a:endParaRPr kumimoji="1" lang="ja-JP" altLang="en-US" dirty="0"/>
          </a:p>
        </p:txBody>
      </p:sp>
      <p:sp>
        <p:nvSpPr>
          <p:cNvPr id="3" name="テキスト ボックス 2"/>
          <p:cNvSpPr txBox="1"/>
          <p:nvPr/>
        </p:nvSpPr>
        <p:spPr>
          <a:xfrm>
            <a:off x="6228184" y="3515027"/>
            <a:ext cx="3384376" cy="584775"/>
          </a:xfrm>
          <a:prstGeom prst="rect">
            <a:avLst/>
          </a:prstGeom>
          <a:noFill/>
        </p:spPr>
        <p:txBody>
          <a:bodyPr wrap="square" rtlCol="0">
            <a:spAutoFit/>
          </a:bodyPr>
          <a:lstStyle/>
          <a:p>
            <a:r>
              <a:rPr lang="en-US" altLang="ja-JP" sz="3200" dirty="0" smtClean="0">
                <a:solidFill>
                  <a:srgbClr val="FFFF00"/>
                </a:solidFill>
              </a:rPr>
              <a:t>paint.net</a:t>
            </a:r>
            <a:r>
              <a:rPr lang="ja-JP" altLang="en-US" sz="3200" dirty="0" smtClean="0">
                <a:solidFill>
                  <a:srgbClr val="FFFF00"/>
                </a:solidFill>
              </a:rPr>
              <a:t>を使用</a:t>
            </a:r>
            <a:endParaRPr kumimoji="1" lang="ja-JP" altLang="en-US" sz="3200" dirty="0">
              <a:solidFill>
                <a:srgbClr val="FFFF00"/>
              </a:solidFill>
            </a:endParaRPr>
          </a:p>
        </p:txBody>
      </p:sp>
    </p:spTree>
    <p:extLst>
      <p:ext uri="{BB962C8B-B14F-4D97-AF65-F5344CB8AC3E}">
        <p14:creationId xmlns:p14="http://schemas.microsoft.com/office/powerpoint/2010/main" val="2435448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B9D6FCF-1640-46E0-9FF7-A9D9AA2526BF}" type="slidenum">
              <a:rPr lang="en-US" altLang="ja-JP"/>
              <a:pPr/>
              <a:t>4</a:t>
            </a:fld>
            <a:endParaRPr lang="en-US" altLang="ja-JP"/>
          </a:p>
        </p:txBody>
      </p:sp>
      <p:sp>
        <p:nvSpPr>
          <p:cNvPr id="11267" name="Rectangle 2"/>
          <p:cNvSpPr>
            <a:spLocks noGrp="1" noChangeArrowheads="1"/>
          </p:cNvSpPr>
          <p:nvPr>
            <p:ph type="title"/>
          </p:nvPr>
        </p:nvSpPr>
        <p:spPr/>
        <p:txBody>
          <a:bodyPr/>
          <a:lstStyle/>
          <a:p>
            <a:pPr eaLnBrk="1" hangingPunct="1"/>
            <a:r>
              <a:rPr lang="ja-JP" altLang="en-US" smtClean="0"/>
              <a:t>パソコンの中を覗いてみよう！</a:t>
            </a:r>
          </a:p>
        </p:txBody>
      </p:sp>
      <p:sp>
        <p:nvSpPr>
          <p:cNvPr id="11269" name="Text Box 5"/>
          <p:cNvSpPr txBox="1">
            <a:spLocks noChangeArrowheads="1"/>
          </p:cNvSpPr>
          <p:nvPr/>
        </p:nvSpPr>
        <p:spPr bwMode="auto">
          <a:xfrm>
            <a:off x="539750" y="5949950"/>
            <a:ext cx="7200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マイコンピューター、コンピューター、</a:t>
            </a:r>
            <a:r>
              <a:rPr lang="en-US" altLang="ja-JP"/>
              <a:t>PC</a:t>
            </a:r>
            <a:r>
              <a:rPr lang="ja-JP" altLang="en-US"/>
              <a:t>（エクスプローラ）を使用します</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14" y="1196752"/>
            <a:ext cx="8085137" cy="446449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スキャナーで本をスキャンすると</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40</a:t>
            </a:fld>
            <a:endParaRPr lang="en-US" altLang="ja-JP"/>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1268760"/>
            <a:ext cx="4859396" cy="2733411"/>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41" y="1361238"/>
            <a:ext cx="1711633" cy="4725144"/>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542" y="4212326"/>
            <a:ext cx="4881975" cy="2644403"/>
          </a:xfrm>
          <a:prstGeom prst="rect">
            <a:avLst/>
          </a:prstGeom>
        </p:spPr>
      </p:pic>
      <p:sp>
        <p:nvSpPr>
          <p:cNvPr id="3" name="テキスト ボックス 2"/>
          <p:cNvSpPr txBox="1"/>
          <p:nvPr/>
        </p:nvSpPr>
        <p:spPr>
          <a:xfrm>
            <a:off x="457200" y="6165304"/>
            <a:ext cx="2458616" cy="461665"/>
          </a:xfrm>
          <a:prstGeom prst="rect">
            <a:avLst/>
          </a:prstGeom>
          <a:noFill/>
        </p:spPr>
        <p:txBody>
          <a:bodyPr wrap="square" rtlCol="0">
            <a:spAutoFit/>
          </a:bodyPr>
          <a:lstStyle/>
          <a:p>
            <a:r>
              <a:rPr lang="en-US" altLang="ja-JP" sz="2400">
                <a:solidFill>
                  <a:srgbClr val="FF0000"/>
                </a:solidFill>
              </a:rPr>
              <a:t>paint.net</a:t>
            </a:r>
            <a:r>
              <a:rPr lang="ja-JP" altLang="en-US" sz="2400" dirty="0">
                <a:solidFill>
                  <a:srgbClr val="FF0000"/>
                </a:solidFill>
              </a:rPr>
              <a:t>を使用</a:t>
            </a:r>
            <a:endParaRPr kumimoji="1" lang="ja-JP" altLang="en-US" sz="2400" dirty="0">
              <a:solidFill>
                <a:srgbClr val="FF0000"/>
              </a:solidFill>
            </a:endParaRPr>
          </a:p>
        </p:txBody>
      </p:sp>
    </p:spTree>
    <p:extLst>
      <p:ext uri="{BB962C8B-B14F-4D97-AF65-F5344CB8AC3E}">
        <p14:creationId xmlns:p14="http://schemas.microsoft.com/office/powerpoint/2010/main" val="4055846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新聞の切り抜き</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41</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96752"/>
            <a:ext cx="4447702" cy="3608972"/>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2348793"/>
            <a:ext cx="4801967" cy="3896432"/>
          </a:xfrm>
          <a:prstGeom prst="rect">
            <a:avLst/>
          </a:prstGeom>
        </p:spPr>
      </p:pic>
      <p:sp>
        <p:nvSpPr>
          <p:cNvPr id="3" name="テキスト ボックス 2"/>
          <p:cNvSpPr txBox="1"/>
          <p:nvPr/>
        </p:nvSpPr>
        <p:spPr>
          <a:xfrm>
            <a:off x="5292080" y="1417638"/>
            <a:ext cx="3577831" cy="584775"/>
          </a:xfrm>
          <a:prstGeom prst="rect">
            <a:avLst/>
          </a:prstGeom>
          <a:noFill/>
        </p:spPr>
        <p:txBody>
          <a:bodyPr wrap="square" rtlCol="0">
            <a:spAutoFit/>
          </a:bodyPr>
          <a:lstStyle/>
          <a:p>
            <a:r>
              <a:rPr lang="en-US" altLang="ja-JP" sz="3200" dirty="0" err="1">
                <a:solidFill>
                  <a:srgbClr val="FF0000"/>
                </a:solidFill>
              </a:rPr>
              <a:t>JTrim</a:t>
            </a:r>
            <a:r>
              <a:rPr lang="ja-JP" altLang="en-US" sz="3200" dirty="0">
                <a:solidFill>
                  <a:srgbClr val="FF0000"/>
                </a:solidFill>
              </a:rPr>
              <a:t>を使用</a:t>
            </a:r>
            <a:endParaRPr kumimoji="1" lang="ja-JP" altLang="en-US" sz="3200" dirty="0">
              <a:solidFill>
                <a:srgbClr val="FF0000"/>
              </a:solidFill>
            </a:endParaRPr>
          </a:p>
        </p:txBody>
      </p:sp>
      <p:sp>
        <p:nvSpPr>
          <p:cNvPr id="7" name="テキスト ボックス 6"/>
          <p:cNvSpPr txBox="1"/>
          <p:nvPr/>
        </p:nvSpPr>
        <p:spPr>
          <a:xfrm>
            <a:off x="611560" y="5229200"/>
            <a:ext cx="3096344" cy="369332"/>
          </a:xfrm>
          <a:prstGeom prst="rect">
            <a:avLst/>
          </a:prstGeom>
          <a:noFill/>
        </p:spPr>
        <p:txBody>
          <a:bodyPr wrap="square" rtlCol="0">
            <a:spAutoFit/>
          </a:bodyPr>
          <a:lstStyle/>
          <a:p>
            <a:r>
              <a:rPr kumimoji="1" lang="en-US" altLang="ja-JP" dirty="0" err="1" smtClean="0"/>
              <a:t>Jtrim</a:t>
            </a:r>
            <a:r>
              <a:rPr kumimoji="1" lang="ja-JP" altLang="en-US" dirty="0" smtClean="0"/>
              <a:t>で切り抜く</a:t>
            </a:r>
            <a:endParaRPr kumimoji="1" lang="ja-JP" altLang="en-US" dirty="0"/>
          </a:p>
        </p:txBody>
      </p:sp>
    </p:spTree>
    <p:extLst>
      <p:ext uri="{BB962C8B-B14F-4D97-AF65-F5344CB8AC3E}">
        <p14:creationId xmlns:p14="http://schemas.microsoft.com/office/powerpoint/2010/main" val="19439715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74638"/>
            <a:ext cx="8229600" cy="1143000"/>
          </a:xfrm>
        </p:spPr>
        <p:txBody>
          <a:bodyPr/>
          <a:lstStyle/>
          <a:p>
            <a:r>
              <a:rPr lang="ja-JP" altLang="en-US" dirty="0"/>
              <a:t>新聞の切り抜き</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42</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96752"/>
            <a:ext cx="4843813" cy="3827273"/>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987" y="2492896"/>
            <a:ext cx="4843813" cy="3827273"/>
          </a:xfrm>
          <a:prstGeom prst="rect">
            <a:avLst/>
          </a:prstGeom>
        </p:spPr>
      </p:pic>
      <p:sp>
        <p:nvSpPr>
          <p:cNvPr id="8" name="テキスト ボックス 7"/>
          <p:cNvSpPr txBox="1"/>
          <p:nvPr/>
        </p:nvSpPr>
        <p:spPr>
          <a:xfrm>
            <a:off x="5764598" y="1556792"/>
            <a:ext cx="3271898" cy="584775"/>
          </a:xfrm>
          <a:prstGeom prst="rect">
            <a:avLst/>
          </a:prstGeom>
          <a:noFill/>
        </p:spPr>
        <p:txBody>
          <a:bodyPr wrap="square" rtlCol="0">
            <a:spAutoFit/>
          </a:bodyPr>
          <a:lstStyle/>
          <a:p>
            <a:r>
              <a:rPr lang="en-US" altLang="ja-JP" sz="3200" dirty="0">
                <a:solidFill>
                  <a:srgbClr val="FF0000"/>
                </a:solidFill>
              </a:rPr>
              <a:t>paint.net</a:t>
            </a:r>
            <a:r>
              <a:rPr lang="ja-JP" altLang="en-US" sz="3200" dirty="0">
                <a:solidFill>
                  <a:srgbClr val="FF0000"/>
                </a:solidFill>
              </a:rPr>
              <a:t>を使用</a:t>
            </a:r>
            <a:endParaRPr kumimoji="1" lang="ja-JP" altLang="en-US" sz="3200" dirty="0">
              <a:solidFill>
                <a:srgbClr val="FF0000"/>
              </a:solidFill>
            </a:endParaRPr>
          </a:p>
        </p:txBody>
      </p:sp>
      <p:sp>
        <p:nvSpPr>
          <p:cNvPr id="3" name="テキスト ボックス 2"/>
          <p:cNvSpPr txBox="1"/>
          <p:nvPr/>
        </p:nvSpPr>
        <p:spPr>
          <a:xfrm>
            <a:off x="899592" y="5445224"/>
            <a:ext cx="2801551" cy="646331"/>
          </a:xfrm>
          <a:prstGeom prst="rect">
            <a:avLst/>
          </a:prstGeom>
          <a:noFill/>
        </p:spPr>
        <p:txBody>
          <a:bodyPr wrap="square" rtlCol="0">
            <a:spAutoFit/>
          </a:bodyPr>
          <a:lstStyle/>
          <a:p>
            <a:r>
              <a:rPr kumimoji="1" lang="ja-JP" altLang="en-US" dirty="0" smtClean="0"/>
              <a:t>黒くなったゴミ部分を元の用紙の色で塗る</a:t>
            </a:r>
            <a:endParaRPr kumimoji="1" lang="ja-JP" altLang="en-US" dirty="0"/>
          </a:p>
        </p:txBody>
      </p:sp>
    </p:spTree>
    <p:extLst>
      <p:ext uri="{BB962C8B-B14F-4D97-AF65-F5344CB8AC3E}">
        <p14:creationId xmlns:p14="http://schemas.microsoft.com/office/powerpoint/2010/main" val="2108038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新聞の切り抜き</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43</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205034"/>
            <a:ext cx="3338785" cy="523570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205034"/>
            <a:ext cx="3384376" cy="5242466"/>
          </a:xfrm>
          <a:prstGeom prst="rect">
            <a:avLst/>
          </a:prstGeom>
        </p:spPr>
      </p:pic>
      <p:sp>
        <p:nvSpPr>
          <p:cNvPr id="7" name="テキスト ボックス 6"/>
          <p:cNvSpPr txBox="1"/>
          <p:nvPr/>
        </p:nvSpPr>
        <p:spPr>
          <a:xfrm>
            <a:off x="6496669" y="832863"/>
            <a:ext cx="3577831" cy="584775"/>
          </a:xfrm>
          <a:prstGeom prst="rect">
            <a:avLst/>
          </a:prstGeom>
          <a:noFill/>
        </p:spPr>
        <p:txBody>
          <a:bodyPr wrap="square" rtlCol="0">
            <a:spAutoFit/>
          </a:bodyPr>
          <a:lstStyle/>
          <a:p>
            <a:r>
              <a:rPr lang="en-US" altLang="ja-JP" sz="3200" dirty="0" err="1">
                <a:solidFill>
                  <a:srgbClr val="FF0000"/>
                </a:solidFill>
              </a:rPr>
              <a:t>JTrim</a:t>
            </a:r>
            <a:r>
              <a:rPr lang="ja-JP" altLang="en-US" sz="3200" dirty="0">
                <a:solidFill>
                  <a:srgbClr val="FF0000"/>
                </a:solidFill>
              </a:rPr>
              <a:t>を使用</a:t>
            </a:r>
            <a:endParaRPr kumimoji="1" lang="ja-JP" altLang="en-US" sz="3200" dirty="0">
              <a:solidFill>
                <a:srgbClr val="FF0000"/>
              </a:solidFill>
            </a:endParaRPr>
          </a:p>
        </p:txBody>
      </p:sp>
    </p:spTree>
    <p:extLst>
      <p:ext uri="{BB962C8B-B14F-4D97-AF65-F5344CB8AC3E}">
        <p14:creationId xmlns:p14="http://schemas.microsoft.com/office/powerpoint/2010/main" val="3529506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新聞の切り抜き</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44</a:t>
            </a:fld>
            <a:endParaRPr lang="en-US" altLang="ja-JP"/>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17638"/>
            <a:ext cx="3601410" cy="496369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661" y="1251037"/>
            <a:ext cx="3744416" cy="5160790"/>
          </a:xfrm>
          <a:prstGeom prst="rect">
            <a:avLst/>
          </a:prstGeom>
        </p:spPr>
      </p:pic>
      <p:sp>
        <p:nvSpPr>
          <p:cNvPr id="8" name="テキスト ボックス 7"/>
          <p:cNvSpPr txBox="1"/>
          <p:nvPr/>
        </p:nvSpPr>
        <p:spPr>
          <a:xfrm>
            <a:off x="6294943" y="846138"/>
            <a:ext cx="3271898" cy="584775"/>
          </a:xfrm>
          <a:prstGeom prst="rect">
            <a:avLst/>
          </a:prstGeom>
          <a:noFill/>
        </p:spPr>
        <p:txBody>
          <a:bodyPr wrap="square" rtlCol="0">
            <a:spAutoFit/>
          </a:bodyPr>
          <a:lstStyle/>
          <a:p>
            <a:r>
              <a:rPr lang="en-US" altLang="ja-JP" sz="3200" dirty="0">
                <a:solidFill>
                  <a:srgbClr val="FF0000"/>
                </a:solidFill>
              </a:rPr>
              <a:t>paint.net</a:t>
            </a:r>
            <a:r>
              <a:rPr lang="ja-JP" altLang="en-US" sz="3200" dirty="0">
                <a:solidFill>
                  <a:srgbClr val="FF0000"/>
                </a:solidFill>
              </a:rPr>
              <a:t>を使用</a:t>
            </a:r>
            <a:endParaRPr kumimoji="1" lang="ja-JP" altLang="en-US" sz="3200" dirty="0">
              <a:solidFill>
                <a:srgbClr val="FF0000"/>
              </a:solidFill>
            </a:endParaRPr>
          </a:p>
        </p:txBody>
      </p:sp>
    </p:spTree>
    <p:extLst>
      <p:ext uri="{BB962C8B-B14F-4D97-AF65-F5344CB8AC3E}">
        <p14:creationId xmlns:p14="http://schemas.microsoft.com/office/powerpoint/2010/main" val="3569504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45</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01" y="1417638"/>
            <a:ext cx="4412905" cy="2482259"/>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82" y="4005064"/>
            <a:ext cx="4387306" cy="246786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063" y="2480737"/>
            <a:ext cx="4392488" cy="2470775"/>
          </a:xfrm>
          <a:prstGeom prst="rect">
            <a:avLst/>
          </a:prstGeom>
        </p:spPr>
      </p:pic>
      <p:sp>
        <p:nvSpPr>
          <p:cNvPr id="8" name="テキスト ボックス 7"/>
          <p:cNvSpPr txBox="1"/>
          <p:nvPr/>
        </p:nvSpPr>
        <p:spPr>
          <a:xfrm>
            <a:off x="5831084" y="1444453"/>
            <a:ext cx="3577831" cy="584775"/>
          </a:xfrm>
          <a:prstGeom prst="rect">
            <a:avLst/>
          </a:prstGeom>
          <a:noFill/>
        </p:spPr>
        <p:txBody>
          <a:bodyPr wrap="square" rtlCol="0">
            <a:spAutoFit/>
          </a:bodyPr>
          <a:lstStyle/>
          <a:p>
            <a:r>
              <a:rPr lang="en-US" altLang="ja-JP" sz="3200" dirty="0" err="1">
                <a:solidFill>
                  <a:srgbClr val="FF0000"/>
                </a:solidFill>
              </a:rPr>
              <a:t>JTrim</a:t>
            </a:r>
            <a:r>
              <a:rPr lang="ja-JP" altLang="en-US" sz="3200" dirty="0">
                <a:solidFill>
                  <a:srgbClr val="FF0000"/>
                </a:solidFill>
              </a:rPr>
              <a:t>を使用</a:t>
            </a:r>
            <a:endParaRPr kumimoji="1" lang="ja-JP" altLang="en-US" sz="3200" dirty="0">
              <a:solidFill>
                <a:srgbClr val="FF0000"/>
              </a:solidFill>
            </a:endParaRPr>
          </a:p>
        </p:txBody>
      </p:sp>
    </p:spTree>
    <p:extLst>
      <p:ext uri="{BB962C8B-B14F-4D97-AF65-F5344CB8AC3E}">
        <p14:creationId xmlns:p14="http://schemas.microsoft.com/office/powerpoint/2010/main" val="2375516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46</a:t>
            </a:fld>
            <a:endParaRPr lang="en-US" altLang="ja-JP"/>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1846" y="1926431"/>
            <a:ext cx="5067300" cy="3810000"/>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17638"/>
            <a:ext cx="2981325" cy="3695700"/>
          </a:xfrm>
          <a:prstGeom prst="rect">
            <a:avLst/>
          </a:prstGeom>
        </p:spPr>
      </p:pic>
      <p:sp>
        <p:nvSpPr>
          <p:cNvPr id="6" name="テキスト ボックス 5"/>
          <p:cNvSpPr txBox="1"/>
          <p:nvPr/>
        </p:nvSpPr>
        <p:spPr>
          <a:xfrm>
            <a:off x="4788024" y="1196752"/>
            <a:ext cx="3271898" cy="584775"/>
          </a:xfrm>
          <a:prstGeom prst="rect">
            <a:avLst/>
          </a:prstGeom>
          <a:noFill/>
        </p:spPr>
        <p:txBody>
          <a:bodyPr wrap="square" rtlCol="0">
            <a:spAutoFit/>
          </a:bodyPr>
          <a:lstStyle/>
          <a:p>
            <a:r>
              <a:rPr lang="en-US" altLang="ja-JP" sz="3200" dirty="0">
                <a:solidFill>
                  <a:srgbClr val="FF0000"/>
                </a:solidFill>
              </a:rPr>
              <a:t>paint.net</a:t>
            </a:r>
            <a:r>
              <a:rPr lang="ja-JP" altLang="en-US" sz="3200" dirty="0">
                <a:solidFill>
                  <a:srgbClr val="FF0000"/>
                </a:solidFill>
              </a:rPr>
              <a:t>を使用</a:t>
            </a:r>
            <a:endParaRPr kumimoji="1" lang="ja-JP" altLang="en-US" sz="3200" dirty="0">
              <a:solidFill>
                <a:srgbClr val="FF0000"/>
              </a:solidFill>
            </a:endParaRPr>
          </a:p>
        </p:txBody>
      </p:sp>
      <p:sp>
        <p:nvSpPr>
          <p:cNvPr id="3" name="テキスト ボックス 2"/>
          <p:cNvSpPr txBox="1"/>
          <p:nvPr/>
        </p:nvSpPr>
        <p:spPr>
          <a:xfrm>
            <a:off x="363686" y="5013176"/>
            <a:ext cx="3168352" cy="923330"/>
          </a:xfrm>
          <a:prstGeom prst="rect">
            <a:avLst/>
          </a:prstGeom>
          <a:noFill/>
        </p:spPr>
        <p:txBody>
          <a:bodyPr wrap="square" rtlCol="0">
            <a:spAutoFit/>
          </a:bodyPr>
          <a:lstStyle/>
          <a:p>
            <a:r>
              <a:rPr kumimoji="1" lang="ja-JP" altLang="en-US" dirty="0" smtClean="0"/>
              <a:t>３枚の地図が入る大きさのサイズを入れる。今回は</a:t>
            </a:r>
            <a:r>
              <a:rPr kumimoji="1" lang="en-US" altLang="ja-JP" dirty="0" smtClean="0"/>
              <a:t>2500×2500</a:t>
            </a:r>
            <a:r>
              <a:rPr kumimoji="1" lang="ja-JP" altLang="en-US" dirty="0" smtClean="0"/>
              <a:t>ピクセルとした。</a:t>
            </a:r>
            <a:endParaRPr kumimoji="1" lang="ja-JP" altLang="en-US" dirty="0"/>
          </a:p>
        </p:txBody>
      </p:sp>
      <p:sp>
        <p:nvSpPr>
          <p:cNvPr id="5" name="テキスト ボックス 4"/>
          <p:cNvSpPr txBox="1"/>
          <p:nvPr/>
        </p:nvSpPr>
        <p:spPr>
          <a:xfrm>
            <a:off x="4443011" y="5957588"/>
            <a:ext cx="3600400" cy="369332"/>
          </a:xfrm>
          <a:prstGeom prst="rect">
            <a:avLst/>
          </a:prstGeom>
          <a:noFill/>
        </p:spPr>
        <p:txBody>
          <a:bodyPr wrap="square" rtlCol="0">
            <a:spAutoFit/>
          </a:bodyPr>
          <a:lstStyle/>
          <a:p>
            <a:r>
              <a:rPr kumimoji="1" lang="ja-JP" altLang="en-US" dirty="0" smtClean="0"/>
              <a:t>次に「新しいレイヤーを追加する」</a:t>
            </a:r>
            <a:endParaRPr kumimoji="1" lang="ja-JP" altLang="en-US" dirty="0"/>
          </a:p>
        </p:txBody>
      </p:sp>
    </p:spTree>
    <p:extLst>
      <p:ext uri="{BB962C8B-B14F-4D97-AF65-F5344CB8AC3E}">
        <p14:creationId xmlns:p14="http://schemas.microsoft.com/office/powerpoint/2010/main" val="2825159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47</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27274"/>
            <a:ext cx="5212071" cy="2931790"/>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3573797"/>
            <a:ext cx="5468100" cy="3075806"/>
          </a:xfrm>
          <a:prstGeom prst="rect">
            <a:avLst/>
          </a:prstGeom>
        </p:spPr>
      </p:pic>
      <p:sp>
        <p:nvSpPr>
          <p:cNvPr id="7" name="テキスト ボックス 6"/>
          <p:cNvSpPr txBox="1"/>
          <p:nvPr/>
        </p:nvSpPr>
        <p:spPr>
          <a:xfrm>
            <a:off x="5831084" y="1268900"/>
            <a:ext cx="3577831" cy="584775"/>
          </a:xfrm>
          <a:prstGeom prst="rect">
            <a:avLst/>
          </a:prstGeom>
          <a:noFill/>
        </p:spPr>
        <p:txBody>
          <a:bodyPr wrap="square" rtlCol="0">
            <a:spAutoFit/>
          </a:bodyPr>
          <a:lstStyle/>
          <a:p>
            <a:r>
              <a:rPr lang="en-US" altLang="ja-JP" sz="3200" dirty="0" err="1">
                <a:solidFill>
                  <a:srgbClr val="FF0000"/>
                </a:solidFill>
              </a:rPr>
              <a:t>JTrim</a:t>
            </a:r>
            <a:r>
              <a:rPr lang="ja-JP" altLang="en-US" sz="3200" dirty="0">
                <a:solidFill>
                  <a:srgbClr val="FF0000"/>
                </a:solidFill>
              </a:rPr>
              <a:t>を使用</a:t>
            </a:r>
            <a:endParaRPr kumimoji="1" lang="ja-JP" altLang="en-US" sz="3200" dirty="0">
              <a:solidFill>
                <a:srgbClr val="FF0000"/>
              </a:solidFill>
            </a:endParaRPr>
          </a:p>
        </p:txBody>
      </p:sp>
      <p:sp>
        <p:nvSpPr>
          <p:cNvPr id="3" name="テキスト ボックス 2"/>
          <p:cNvSpPr txBox="1"/>
          <p:nvPr/>
        </p:nvSpPr>
        <p:spPr>
          <a:xfrm>
            <a:off x="5959071" y="2053527"/>
            <a:ext cx="2376264" cy="646331"/>
          </a:xfrm>
          <a:prstGeom prst="rect">
            <a:avLst/>
          </a:prstGeom>
          <a:noFill/>
        </p:spPr>
        <p:txBody>
          <a:bodyPr wrap="square" rtlCol="0">
            <a:spAutoFit/>
          </a:bodyPr>
          <a:lstStyle/>
          <a:p>
            <a:r>
              <a:rPr kumimoji="1" lang="ja-JP" altLang="en-US" dirty="0" smtClean="0"/>
              <a:t>元の地図を</a:t>
            </a:r>
            <a:r>
              <a:rPr kumimoji="1" lang="en-US" altLang="ja-JP" dirty="0" err="1" smtClean="0"/>
              <a:t>JTrim</a:t>
            </a:r>
            <a:r>
              <a:rPr kumimoji="1" lang="ja-JP" altLang="en-US" dirty="0" smtClean="0"/>
              <a:t>で開いて「コピー」する</a:t>
            </a:r>
            <a:endParaRPr kumimoji="1" lang="ja-JP" altLang="en-US" dirty="0"/>
          </a:p>
        </p:txBody>
      </p:sp>
      <p:sp>
        <p:nvSpPr>
          <p:cNvPr id="8" name="テキスト ボックス 7"/>
          <p:cNvSpPr txBox="1"/>
          <p:nvPr/>
        </p:nvSpPr>
        <p:spPr>
          <a:xfrm>
            <a:off x="395536" y="4578542"/>
            <a:ext cx="3271898" cy="584775"/>
          </a:xfrm>
          <a:prstGeom prst="rect">
            <a:avLst/>
          </a:prstGeom>
          <a:noFill/>
        </p:spPr>
        <p:txBody>
          <a:bodyPr wrap="square" rtlCol="0">
            <a:spAutoFit/>
          </a:bodyPr>
          <a:lstStyle/>
          <a:p>
            <a:r>
              <a:rPr lang="en-US" altLang="ja-JP" sz="3200" dirty="0">
                <a:solidFill>
                  <a:srgbClr val="FF0000"/>
                </a:solidFill>
              </a:rPr>
              <a:t>paint.net</a:t>
            </a:r>
            <a:r>
              <a:rPr lang="ja-JP" altLang="en-US" sz="3200" dirty="0">
                <a:solidFill>
                  <a:srgbClr val="FF0000"/>
                </a:solidFill>
              </a:rPr>
              <a:t>を使用</a:t>
            </a:r>
            <a:endParaRPr kumimoji="1" lang="ja-JP" altLang="en-US" sz="3200" dirty="0">
              <a:solidFill>
                <a:srgbClr val="FF0000"/>
              </a:solidFill>
            </a:endParaRPr>
          </a:p>
        </p:txBody>
      </p:sp>
      <p:sp>
        <p:nvSpPr>
          <p:cNvPr id="10" name="テキスト ボックス 9"/>
          <p:cNvSpPr txBox="1"/>
          <p:nvPr/>
        </p:nvSpPr>
        <p:spPr>
          <a:xfrm>
            <a:off x="4747554" y="4578542"/>
            <a:ext cx="3456384" cy="369332"/>
          </a:xfrm>
          <a:prstGeom prst="rect">
            <a:avLst/>
          </a:prstGeom>
          <a:noFill/>
        </p:spPr>
        <p:txBody>
          <a:bodyPr wrap="square" rtlCol="0">
            <a:spAutoFit/>
          </a:bodyPr>
          <a:lstStyle/>
          <a:p>
            <a:r>
              <a:rPr kumimoji="1" lang="ja-JP" altLang="en-US" dirty="0" smtClean="0"/>
              <a:t>「編集」→「貼り付け」する。</a:t>
            </a:r>
            <a:endParaRPr kumimoji="1" lang="ja-JP" altLang="en-US" dirty="0"/>
          </a:p>
        </p:txBody>
      </p:sp>
      <p:sp>
        <p:nvSpPr>
          <p:cNvPr id="11" name="テキスト ボックス 10"/>
          <p:cNvSpPr txBox="1"/>
          <p:nvPr/>
        </p:nvSpPr>
        <p:spPr>
          <a:xfrm>
            <a:off x="394765" y="5321895"/>
            <a:ext cx="1944216" cy="923330"/>
          </a:xfrm>
          <a:prstGeom prst="rect">
            <a:avLst/>
          </a:prstGeom>
          <a:noFill/>
        </p:spPr>
        <p:txBody>
          <a:bodyPr wrap="square" rtlCol="0">
            <a:spAutoFit/>
          </a:bodyPr>
          <a:lstStyle/>
          <a:p>
            <a:r>
              <a:rPr kumimoji="1" lang="en-US" altLang="ja-JP" dirty="0" err="1" smtClean="0"/>
              <a:t>Jtrim</a:t>
            </a:r>
            <a:r>
              <a:rPr kumimoji="1" lang="ja-JP" altLang="en-US" dirty="0" smtClean="0"/>
              <a:t>でコピー、貼り付けは</a:t>
            </a:r>
            <a:r>
              <a:rPr kumimoji="1" lang="en-US" altLang="ja-JP" dirty="0" smtClean="0"/>
              <a:t>paint.net</a:t>
            </a:r>
            <a:r>
              <a:rPr kumimoji="1" lang="ja-JP" altLang="en-US" dirty="0" smtClean="0"/>
              <a:t>で行う。</a:t>
            </a:r>
            <a:endParaRPr kumimoji="1" lang="ja-JP" altLang="en-US" dirty="0"/>
          </a:p>
        </p:txBody>
      </p:sp>
    </p:spTree>
    <p:extLst>
      <p:ext uri="{BB962C8B-B14F-4D97-AF65-F5344CB8AC3E}">
        <p14:creationId xmlns:p14="http://schemas.microsoft.com/office/powerpoint/2010/main" val="625916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48</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48417"/>
            <a:ext cx="6108171" cy="3435846"/>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429000"/>
            <a:ext cx="5004048" cy="2710526"/>
          </a:xfrm>
          <a:prstGeom prst="rect">
            <a:avLst/>
          </a:prstGeom>
        </p:spPr>
      </p:pic>
      <p:sp>
        <p:nvSpPr>
          <p:cNvPr id="7" name="テキスト ボックス 6"/>
          <p:cNvSpPr txBox="1"/>
          <p:nvPr/>
        </p:nvSpPr>
        <p:spPr>
          <a:xfrm>
            <a:off x="6565371" y="2177620"/>
            <a:ext cx="1944216" cy="923330"/>
          </a:xfrm>
          <a:prstGeom prst="rect">
            <a:avLst/>
          </a:prstGeom>
          <a:noFill/>
        </p:spPr>
        <p:txBody>
          <a:bodyPr wrap="square" rtlCol="0">
            <a:spAutoFit/>
          </a:bodyPr>
          <a:lstStyle/>
          <a:p>
            <a:r>
              <a:rPr kumimoji="1" lang="en-US" altLang="ja-JP" dirty="0" err="1" smtClean="0"/>
              <a:t>Jtrim</a:t>
            </a:r>
            <a:r>
              <a:rPr kumimoji="1" lang="ja-JP" altLang="en-US" dirty="0" smtClean="0"/>
              <a:t>でコピー、貼り付けは</a:t>
            </a:r>
            <a:r>
              <a:rPr kumimoji="1" lang="en-US" altLang="ja-JP" dirty="0" smtClean="0"/>
              <a:t>paint.net</a:t>
            </a:r>
            <a:r>
              <a:rPr kumimoji="1" lang="ja-JP" altLang="en-US" dirty="0" smtClean="0"/>
              <a:t>で行う。</a:t>
            </a:r>
            <a:endParaRPr kumimoji="1" lang="ja-JP" altLang="en-US" dirty="0"/>
          </a:p>
        </p:txBody>
      </p:sp>
      <p:sp>
        <p:nvSpPr>
          <p:cNvPr id="8" name="テキスト ボックス 7"/>
          <p:cNvSpPr txBox="1"/>
          <p:nvPr/>
        </p:nvSpPr>
        <p:spPr>
          <a:xfrm>
            <a:off x="5508104" y="1559349"/>
            <a:ext cx="3271898" cy="584775"/>
          </a:xfrm>
          <a:prstGeom prst="rect">
            <a:avLst/>
          </a:prstGeom>
          <a:noFill/>
        </p:spPr>
        <p:txBody>
          <a:bodyPr wrap="square" rtlCol="0">
            <a:spAutoFit/>
          </a:bodyPr>
          <a:lstStyle/>
          <a:p>
            <a:r>
              <a:rPr lang="en-US" altLang="ja-JP" sz="3200" dirty="0">
                <a:solidFill>
                  <a:srgbClr val="FF0000"/>
                </a:solidFill>
              </a:rPr>
              <a:t>paint.net</a:t>
            </a:r>
            <a:r>
              <a:rPr lang="ja-JP" altLang="en-US" sz="3200" dirty="0">
                <a:solidFill>
                  <a:srgbClr val="FF0000"/>
                </a:solidFill>
              </a:rPr>
              <a:t>を使用</a:t>
            </a:r>
            <a:endParaRPr kumimoji="1" lang="ja-JP" altLang="en-US" sz="3200" dirty="0">
              <a:solidFill>
                <a:srgbClr val="FF0000"/>
              </a:solidFill>
            </a:endParaRPr>
          </a:p>
        </p:txBody>
      </p:sp>
      <p:sp>
        <p:nvSpPr>
          <p:cNvPr id="3" name="テキスト ボックス 2"/>
          <p:cNvSpPr txBox="1"/>
          <p:nvPr/>
        </p:nvSpPr>
        <p:spPr>
          <a:xfrm>
            <a:off x="476834" y="5085184"/>
            <a:ext cx="2592288" cy="1477328"/>
          </a:xfrm>
          <a:prstGeom prst="rect">
            <a:avLst/>
          </a:prstGeom>
          <a:noFill/>
        </p:spPr>
        <p:txBody>
          <a:bodyPr wrap="square" rtlCol="0">
            <a:spAutoFit/>
          </a:bodyPr>
          <a:lstStyle/>
          <a:p>
            <a:r>
              <a:rPr kumimoji="1" lang="ja-JP" altLang="en-US" dirty="0" smtClean="0"/>
              <a:t>二枚目の地図をコピーして、新しいレイヤーに貼り付ける。位置を調整する。三枚目も同様に貼り付ける</a:t>
            </a:r>
            <a:endParaRPr kumimoji="1" lang="ja-JP" altLang="en-US" dirty="0"/>
          </a:p>
        </p:txBody>
      </p:sp>
      <p:sp>
        <p:nvSpPr>
          <p:cNvPr id="9" name="テキスト ボックス 8"/>
          <p:cNvSpPr txBox="1"/>
          <p:nvPr/>
        </p:nvSpPr>
        <p:spPr>
          <a:xfrm>
            <a:off x="3419872" y="6245225"/>
            <a:ext cx="4248472" cy="369332"/>
          </a:xfrm>
          <a:prstGeom prst="rect">
            <a:avLst/>
          </a:prstGeom>
          <a:noFill/>
        </p:spPr>
        <p:txBody>
          <a:bodyPr wrap="square" rtlCol="0">
            <a:spAutoFit/>
          </a:bodyPr>
          <a:lstStyle/>
          <a:p>
            <a:r>
              <a:rPr kumimoji="1" lang="ja-JP" altLang="en-US" dirty="0" smtClean="0"/>
              <a:t>３つの地図を貼り付けたところ。保存する</a:t>
            </a:r>
            <a:endParaRPr kumimoji="1" lang="ja-JP" altLang="en-US" dirty="0"/>
          </a:p>
        </p:txBody>
      </p:sp>
    </p:spTree>
    <p:extLst>
      <p:ext uri="{BB962C8B-B14F-4D97-AF65-F5344CB8AC3E}">
        <p14:creationId xmlns:p14="http://schemas.microsoft.com/office/powerpoint/2010/main" val="5540094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49</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17638"/>
            <a:ext cx="4760932" cy="268242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348880"/>
            <a:ext cx="5399953" cy="3042468"/>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737" y="3645024"/>
            <a:ext cx="3590925" cy="2057400"/>
          </a:xfrm>
          <a:prstGeom prst="rect">
            <a:avLst/>
          </a:prstGeom>
        </p:spPr>
      </p:pic>
      <p:sp>
        <p:nvSpPr>
          <p:cNvPr id="3" name="テキスト ボックス 2"/>
          <p:cNvSpPr txBox="1"/>
          <p:nvPr/>
        </p:nvSpPr>
        <p:spPr>
          <a:xfrm>
            <a:off x="323528" y="5589240"/>
            <a:ext cx="3168352" cy="923330"/>
          </a:xfrm>
          <a:prstGeom prst="rect">
            <a:avLst/>
          </a:prstGeom>
          <a:noFill/>
        </p:spPr>
        <p:txBody>
          <a:bodyPr wrap="square" rtlCol="0">
            <a:spAutoFit/>
          </a:bodyPr>
          <a:lstStyle/>
          <a:p>
            <a:r>
              <a:rPr kumimoji="1" lang="ja-JP" altLang="en-US" dirty="0" smtClean="0"/>
              <a:t>保存にはいつでも３つの地図を再調整出来る形式</a:t>
            </a:r>
            <a:r>
              <a:rPr kumimoji="1" lang="en-US" altLang="ja-JP" dirty="0" smtClean="0"/>
              <a:t>.</a:t>
            </a:r>
            <a:r>
              <a:rPr kumimoji="1" lang="en-US" altLang="ja-JP" dirty="0" err="1" smtClean="0"/>
              <a:t>pdn</a:t>
            </a:r>
            <a:r>
              <a:rPr kumimoji="1" lang="ja-JP" altLang="en-US" dirty="0" err="1" smtClean="0"/>
              <a:t>、</a:t>
            </a:r>
            <a:r>
              <a:rPr kumimoji="1" lang="ja-JP" altLang="en-US" dirty="0" smtClean="0"/>
              <a:t>又は</a:t>
            </a:r>
            <a:r>
              <a:rPr kumimoji="1" lang="en-US" altLang="ja-JP" dirty="0" smtClean="0"/>
              <a:t>jpg</a:t>
            </a:r>
            <a:r>
              <a:rPr kumimoji="1" lang="ja-JP" altLang="en-US" dirty="0" err="1" smtClean="0"/>
              <a:t>、</a:t>
            </a:r>
            <a:r>
              <a:rPr kumimoji="1" lang="en-US" altLang="ja-JP" dirty="0" smtClean="0"/>
              <a:t>gif</a:t>
            </a:r>
            <a:r>
              <a:rPr kumimoji="1" lang="ja-JP" altLang="en-US" dirty="0" smtClean="0"/>
              <a:t>等で保存する。</a:t>
            </a:r>
            <a:endParaRPr kumimoji="1" lang="ja-JP" altLang="en-US" dirty="0"/>
          </a:p>
        </p:txBody>
      </p:sp>
      <p:sp>
        <p:nvSpPr>
          <p:cNvPr id="8" name="テキスト ボックス 7"/>
          <p:cNvSpPr txBox="1"/>
          <p:nvPr/>
        </p:nvSpPr>
        <p:spPr>
          <a:xfrm>
            <a:off x="4644008" y="5862131"/>
            <a:ext cx="3023689" cy="646331"/>
          </a:xfrm>
          <a:prstGeom prst="rect">
            <a:avLst/>
          </a:prstGeom>
          <a:noFill/>
        </p:spPr>
        <p:txBody>
          <a:bodyPr wrap="square" rtlCol="0">
            <a:spAutoFit/>
          </a:bodyPr>
          <a:lstStyle/>
          <a:p>
            <a:r>
              <a:rPr kumimoji="1" lang="en-US" altLang="ja-JP" dirty="0" smtClean="0"/>
              <a:t>Jpg</a:t>
            </a:r>
            <a:r>
              <a:rPr kumimoji="1" lang="ja-JP" altLang="en-US" dirty="0" smtClean="0"/>
              <a:t>等で保存するときはレイヤーを統合（平面化）する。</a:t>
            </a:r>
            <a:endParaRPr kumimoji="1" lang="ja-JP" altLang="en-US" dirty="0"/>
          </a:p>
        </p:txBody>
      </p:sp>
    </p:spTree>
    <p:extLst>
      <p:ext uri="{BB962C8B-B14F-4D97-AF65-F5344CB8AC3E}">
        <p14:creationId xmlns:p14="http://schemas.microsoft.com/office/powerpoint/2010/main" val="2702238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D20191-A5F8-4A29-AF7F-373DB4725327}" type="slidenum">
              <a:rPr lang="en-US" altLang="ja-JP"/>
              <a:pPr/>
              <a:t>5</a:t>
            </a:fld>
            <a:endParaRPr lang="en-US" altLang="ja-JP"/>
          </a:p>
        </p:txBody>
      </p:sp>
      <p:sp>
        <p:nvSpPr>
          <p:cNvPr id="12291" name="Rectangle 2"/>
          <p:cNvSpPr>
            <a:spLocks noGrp="1" noChangeArrowheads="1"/>
          </p:cNvSpPr>
          <p:nvPr>
            <p:ph type="title"/>
          </p:nvPr>
        </p:nvSpPr>
        <p:spPr/>
        <p:txBody>
          <a:bodyPr/>
          <a:lstStyle/>
          <a:p>
            <a:pPr eaLnBrk="1" hangingPunct="1"/>
            <a:r>
              <a:rPr lang="ja-JP" altLang="en-US" smtClean="0"/>
              <a:t>ファイル・フォルダ操作</a:t>
            </a:r>
          </a:p>
        </p:txBody>
      </p:sp>
      <p:sp>
        <p:nvSpPr>
          <p:cNvPr id="12292" name="Text Box 4"/>
          <p:cNvSpPr txBox="1">
            <a:spLocks noChangeArrowheads="1"/>
          </p:cNvSpPr>
          <p:nvPr/>
        </p:nvSpPr>
        <p:spPr bwMode="auto">
          <a:xfrm>
            <a:off x="755650" y="1341438"/>
            <a:ext cx="7993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solidFill>
                  <a:srgbClr val="FF3300"/>
                </a:solidFill>
              </a:rPr>
              <a:t>パソコンを使うということ</a:t>
            </a:r>
            <a:r>
              <a:rPr lang="ja-JP" altLang="en-US"/>
              <a:t>はファイル・フォルダを作成する。コピーする。移動する。削除する。名前を付ける。名前を変更する。</a:t>
            </a:r>
            <a:r>
              <a:rPr lang="ja-JP" altLang="en-US">
                <a:solidFill>
                  <a:srgbClr val="FF3300"/>
                </a:solidFill>
              </a:rPr>
              <a:t>という事につきます</a:t>
            </a:r>
            <a:r>
              <a:rPr lang="ja-JP" altLang="en-US"/>
              <a:t>。</a:t>
            </a:r>
          </a:p>
        </p:txBody>
      </p:sp>
      <p:sp>
        <p:nvSpPr>
          <p:cNvPr id="12293" name="Text Box 7"/>
          <p:cNvSpPr txBox="1">
            <a:spLocks noChangeArrowheads="1"/>
          </p:cNvSpPr>
          <p:nvPr/>
        </p:nvSpPr>
        <p:spPr bwMode="auto">
          <a:xfrm>
            <a:off x="1187450" y="2133600"/>
            <a:ext cx="67691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ファイルを作成するにはアプリケーションソフトを使用します</a:t>
            </a:r>
          </a:p>
          <a:p>
            <a:pPr eaLnBrk="1" hangingPunct="1">
              <a:spcBef>
                <a:spcPct val="50000"/>
              </a:spcBef>
            </a:pPr>
            <a:r>
              <a:rPr lang="ja-JP" altLang="en-US"/>
              <a:t>　例えば：</a:t>
            </a:r>
            <a:r>
              <a:rPr lang="en-US" altLang="ja-JP"/>
              <a:t>Word</a:t>
            </a:r>
            <a:r>
              <a:rPr lang="ja-JP" altLang="en-US"/>
              <a:t>、</a:t>
            </a:r>
            <a:r>
              <a:rPr lang="en-US" altLang="ja-JP"/>
              <a:t>Excel</a:t>
            </a:r>
            <a:r>
              <a:rPr lang="ja-JP" altLang="en-US"/>
              <a:t>、ペイントその他アプリ</a:t>
            </a:r>
          </a:p>
        </p:txBody>
      </p:sp>
      <p:sp>
        <p:nvSpPr>
          <p:cNvPr id="12294" name="Text Box 9"/>
          <p:cNvSpPr txBox="1">
            <a:spLocks noChangeArrowheads="1"/>
          </p:cNvSpPr>
          <p:nvPr/>
        </p:nvSpPr>
        <p:spPr bwMode="auto">
          <a:xfrm>
            <a:off x="971550" y="3141663"/>
            <a:ext cx="7056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アプリケーションソフトで作成したファイルを整理・管理するソフトがエクスプローラ（コンピュータ、</a:t>
            </a:r>
            <a:r>
              <a:rPr lang="en-US" altLang="ja-JP"/>
              <a:t>PC</a:t>
            </a:r>
            <a:r>
              <a:rPr lang="ja-JP" altLang="en-US"/>
              <a:t>）です。</a:t>
            </a:r>
          </a:p>
        </p:txBody>
      </p:sp>
      <p:pic>
        <p:nvPicPr>
          <p:cNvPr id="12295" name="Picture 10" descr="w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005263"/>
            <a:ext cx="3498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descr="w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4005263"/>
            <a:ext cx="35274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３つの地図を連結する（都筑区）</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50</a:t>
            </a:fld>
            <a:endParaRPr lang="en-US" altLang="ja-JP"/>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417638"/>
            <a:ext cx="4800650" cy="5235047"/>
          </a:xfrm>
          <a:prstGeom prst="rect">
            <a:avLst/>
          </a:prstGeom>
        </p:spPr>
      </p:pic>
      <p:sp>
        <p:nvSpPr>
          <p:cNvPr id="3" name="テキスト ボックス 2"/>
          <p:cNvSpPr txBox="1"/>
          <p:nvPr/>
        </p:nvSpPr>
        <p:spPr>
          <a:xfrm>
            <a:off x="6228184" y="2492896"/>
            <a:ext cx="2736304" cy="1477328"/>
          </a:xfrm>
          <a:prstGeom prst="rect">
            <a:avLst/>
          </a:prstGeom>
          <a:noFill/>
        </p:spPr>
        <p:txBody>
          <a:bodyPr wrap="square" rtlCol="0">
            <a:spAutoFit/>
          </a:bodyPr>
          <a:lstStyle/>
          <a:p>
            <a:r>
              <a:rPr kumimoji="1" lang="ja-JP" altLang="en-US" dirty="0" smtClean="0"/>
              <a:t>３つの地図を調整しながら</a:t>
            </a:r>
            <a:r>
              <a:rPr kumimoji="1" lang="en-US" altLang="ja-JP" dirty="0" smtClean="0"/>
              <a:t>1</a:t>
            </a:r>
            <a:r>
              <a:rPr kumimoji="1" lang="ja-JP" altLang="en-US" dirty="0" smtClean="0"/>
              <a:t>枚の地図にしたところ。</a:t>
            </a:r>
            <a:endParaRPr kumimoji="1" lang="en-US" altLang="ja-JP" dirty="0" smtClean="0"/>
          </a:p>
          <a:p>
            <a:endParaRPr lang="en-US" altLang="ja-JP" dirty="0" smtClean="0"/>
          </a:p>
          <a:p>
            <a:endParaRPr lang="en-US" altLang="ja-JP" dirty="0"/>
          </a:p>
          <a:p>
            <a:r>
              <a:rPr kumimoji="1" lang="ja-JP" altLang="en-US" dirty="0" smtClean="0"/>
              <a:t>横浜市都筑区の地図</a:t>
            </a:r>
            <a:endParaRPr kumimoji="1" lang="ja-JP" altLang="en-US" dirty="0"/>
          </a:p>
        </p:txBody>
      </p:sp>
    </p:spTree>
    <p:extLst>
      <p:ext uri="{BB962C8B-B14F-4D97-AF65-F5344CB8AC3E}">
        <p14:creationId xmlns:p14="http://schemas.microsoft.com/office/powerpoint/2010/main" val="15221906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講座で使わなかった</a:t>
            </a:r>
            <a:r>
              <a:rPr kumimoji="1" lang="en-US" altLang="ja-JP" dirty="0" smtClean="0"/>
              <a:t/>
            </a:r>
            <a:br>
              <a:rPr kumimoji="1" lang="en-US" altLang="ja-JP" dirty="0" smtClean="0"/>
            </a:br>
            <a:r>
              <a:rPr kumimoji="1" lang="ja-JP" altLang="en-US" dirty="0" smtClean="0"/>
              <a:t>お勧めのフリーソフト</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51</a:t>
            </a:fld>
            <a:endParaRPr lang="en-US" altLang="ja-JP"/>
          </a:p>
        </p:txBody>
      </p:sp>
      <p:sp>
        <p:nvSpPr>
          <p:cNvPr id="5" name="テキスト ボックス 4"/>
          <p:cNvSpPr txBox="1"/>
          <p:nvPr/>
        </p:nvSpPr>
        <p:spPr>
          <a:xfrm>
            <a:off x="611560" y="1988840"/>
            <a:ext cx="7560840" cy="2031325"/>
          </a:xfrm>
          <a:prstGeom prst="rect">
            <a:avLst/>
          </a:prstGeom>
          <a:noFill/>
        </p:spPr>
        <p:txBody>
          <a:bodyPr wrap="square" rtlCol="0">
            <a:spAutoFit/>
          </a:bodyPr>
          <a:lstStyle/>
          <a:p>
            <a:r>
              <a:rPr lang="ja-JP" altLang="en-US"/>
              <a:t>「</a:t>
            </a:r>
            <a:r>
              <a:rPr lang="en-US" altLang="ja-JP"/>
              <a:t>Picosmos Tools</a:t>
            </a:r>
            <a:r>
              <a:rPr lang="ja-JP" altLang="en-US"/>
              <a:t>」</a:t>
            </a:r>
          </a:p>
          <a:p>
            <a:r>
              <a:rPr lang="ja-JP" altLang="en-US"/>
              <a:t>閲覧から加工、分割・結合、レイアウトまで一本でこなす、使いやすい高機能統合グラフィックソフト </a:t>
            </a:r>
          </a:p>
          <a:p>
            <a:r>
              <a:rPr lang="en-US" altLang="ja-JP"/>
              <a:t>http://www.vector.co.jp/magazine/softnews/151028/n1510281.html</a:t>
            </a:r>
          </a:p>
          <a:p>
            <a:r>
              <a:rPr lang="ja-JP" altLang="en-US"/>
              <a:t>「</a:t>
            </a:r>
            <a:r>
              <a:rPr lang="en-US" altLang="ja-JP"/>
              <a:t>Print Album</a:t>
            </a:r>
            <a:r>
              <a:rPr lang="ja-JP" altLang="en-US"/>
              <a:t>」</a:t>
            </a:r>
          </a:p>
          <a:p>
            <a:r>
              <a:rPr lang="ja-JP" altLang="en-US"/>
              <a:t>アルバムのページを作る感覚で複数の画像を自由にレイアウトして印刷</a:t>
            </a:r>
          </a:p>
          <a:p>
            <a:r>
              <a:rPr lang="en-US" altLang="ja-JP"/>
              <a:t>http://forest.watch.impress.co.jp/library/software/printalbum/</a:t>
            </a:r>
            <a:endParaRPr lang="en-US" altLang="ja-JP"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136530"/>
            <a:ext cx="4473197" cy="2358937"/>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4149080"/>
            <a:ext cx="3305140" cy="2358937"/>
          </a:xfrm>
          <a:prstGeom prst="rect">
            <a:avLst/>
          </a:prstGeom>
        </p:spPr>
      </p:pic>
    </p:spTree>
    <p:extLst>
      <p:ext uri="{BB962C8B-B14F-4D97-AF65-F5344CB8AC3E}">
        <p14:creationId xmlns:p14="http://schemas.microsoft.com/office/powerpoint/2010/main" val="145714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91653AB-05C5-473A-BD04-23B3A0E2BD4E}" type="slidenum">
              <a:rPr lang="en-US" altLang="ja-JP"/>
              <a:pPr/>
              <a:t>52</a:t>
            </a:fld>
            <a:endParaRPr lang="en-US" altLang="ja-JP"/>
          </a:p>
        </p:txBody>
      </p:sp>
      <p:sp>
        <p:nvSpPr>
          <p:cNvPr id="32771" name="Rectangle 2"/>
          <p:cNvSpPr>
            <a:spLocks noGrp="1" noChangeArrowheads="1"/>
          </p:cNvSpPr>
          <p:nvPr>
            <p:ph type="title"/>
          </p:nvPr>
        </p:nvSpPr>
        <p:spPr>
          <a:xfrm>
            <a:off x="0" y="188913"/>
            <a:ext cx="9359900" cy="1143000"/>
          </a:xfrm>
        </p:spPr>
        <p:txBody>
          <a:bodyPr/>
          <a:lstStyle/>
          <a:p>
            <a:pPr eaLnBrk="1" hangingPunct="1"/>
            <a:r>
              <a:rPr lang="ja-JP" altLang="en-US" sz="4000" dirty="0" smtClean="0">
                <a:solidFill>
                  <a:schemeClr val="tx1"/>
                </a:solidFill>
              </a:rPr>
              <a:t>自分がどんなものを作ってみたいか？</a:t>
            </a:r>
          </a:p>
        </p:txBody>
      </p:sp>
      <p:sp>
        <p:nvSpPr>
          <p:cNvPr id="32772" name="Text Box 9"/>
          <p:cNvSpPr txBox="1">
            <a:spLocks noChangeArrowheads="1"/>
          </p:cNvSpPr>
          <p:nvPr/>
        </p:nvSpPr>
        <p:spPr bwMode="auto">
          <a:xfrm>
            <a:off x="755650" y="1484313"/>
            <a:ext cx="7632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smtClean="0"/>
              <a:t>写真、画像と</a:t>
            </a:r>
            <a:r>
              <a:rPr lang="ja-JP" altLang="en-US" dirty="0"/>
              <a:t>文章で表現出来る</a:t>
            </a:r>
            <a:r>
              <a:rPr lang="ja-JP" altLang="en-US" dirty="0" smtClean="0"/>
              <a:t>もの</a:t>
            </a:r>
            <a:r>
              <a:rPr lang="ja-JP" altLang="en-US" dirty="0"/>
              <a:t>　　　</a:t>
            </a:r>
          </a:p>
        </p:txBody>
      </p:sp>
      <p:pic>
        <p:nvPicPr>
          <p:cNvPr id="32773" name="Picture 10" descr="wa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773238"/>
            <a:ext cx="267652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wa0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1989138"/>
            <a:ext cx="2568575"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2" descr="wa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625" y="2133600"/>
            <a:ext cx="23653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3" descr="wa00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2205038"/>
            <a:ext cx="21193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 Box 14"/>
          <p:cNvSpPr txBox="1">
            <a:spLocks noChangeArrowheads="1"/>
          </p:cNvSpPr>
          <p:nvPr/>
        </p:nvSpPr>
        <p:spPr bwMode="auto">
          <a:xfrm>
            <a:off x="1187450" y="5516563"/>
            <a:ext cx="612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smtClean="0"/>
              <a:t>使い方はみなさん</a:t>
            </a:r>
            <a:r>
              <a:rPr lang="ja-JP" altLang="en-US" dirty="0"/>
              <a:t>、考えてみて下さい。</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7EB32D4-C990-4319-9A4B-13C90D558607}" type="slidenum">
              <a:rPr lang="en-US" altLang="ja-JP"/>
              <a:pPr/>
              <a:t>6</a:t>
            </a:fld>
            <a:endParaRPr lang="en-US" altLang="ja-JP"/>
          </a:p>
        </p:txBody>
      </p:sp>
      <p:sp>
        <p:nvSpPr>
          <p:cNvPr id="13315" name="Rectangle 2"/>
          <p:cNvSpPr>
            <a:spLocks noGrp="1" noChangeArrowheads="1"/>
          </p:cNvSpPr>
          <p:nvPr>
            <p:ph type="title"/>
          </p:nvPr>
        </p:nvSpPr>
        <p:spPr/>
        <p:txBody>
          <a:bodyPr/>
          <a:lstStyle/>
          <a:p>
            <a:pPr eaLnBrk="1" hangingPunct="1"/>
            <a:r>
              <a:rPr lang="ja-JP" altLang="en-US" dirty="0" smtClean="0"/>
              <a:t>ファイル・フォルダ操作</a:t>
            </a:r>
          </a:p>
        </p:txBody>
      </p:sp>
      <p:sp>
        <p:nvSpPr>
          <p:cNvPr id="13316" name="Text Box 4"/>
          <p:cNvSpPr txBox="1">
            <a:spLocks noChangeArrowheads="1"/>
          </p:cNvSpPr>
          <p:nvPr/>
        </p:nvSpPr>
        <p:spPr bwMode="auto">
          <a:xfrm>
            <a:off x="684213" y="1268413"/>
            <a:ext cx="187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ファイルの整理</a:t>
            </a:r>
          </a:p>
        </p:txBody>
      </p:sp>
      <p:sp>
        <p:nvSpPr>
          <p:cNvPr id="13317" name="Text Box 5"/>
          <p:cNvSpPr txBox="1">
            <a:spLocks noChangeArrowheads="1"/>
          </p:cNvSpPr>
          <p:nvPr/>
        </p:nvSpPr>
        <p:spPr bwMode="auto">
          <a:xfrm>
            <a:off x="1116013" y="162877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フォルダを作成する</a:t>
            </a:r>
          </a:p>
        </p:txBody>
      </p:sp>
      <p:pic>
        <p:nvPicPr>
          <p:cNvPr id="13318" name="Picture 6" descr="w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989138"/>
            <a:ext cx="390207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7"/>
          <p:cNvSpPr txBox="1">
            <a:spLocks noChangeArrowheads="1"/>
          </p:cNvSpPr>
          <p:nvPr/>
        </p:nvSpPr>
        <p:spPr bwMode="auto">
          <a:xfrm>
            <a:off x="5364163" y="1341438"/>
            <a:ext cx="3168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「ファイル」→「新規作成」→「フォルダ」→新しいフォルダーと表示されるので必要な名前に変える。</a:t>
            </a:r>
          </a:p>
        </p:txBody>
      </p:sp>
      <p:pic>
        <p:nvPicPr>
          <p:cNvPr id="13320" name="Picture 8" descr="w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924175"/>
            <a:ext cx="2571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5292725" y="3716338"/>
            <a:ext cx="36004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フォルダ構成はいろいろ考えられるが、例として</a:t>
            </a:r>
          </a:p>
          <a:p>
            <a:pPr eaLnBrk="1" hangingPunct="1">
              <a:spcBef>
                <a:spcPct val="50000"/>
              </a:spcBef>
            </a:pPr>
            <a:r>
              <a:rPr lang="en-US" altLang="ja-JP"/>
              <a:t>Photo</a:t>
            </a:r>
            <a:r>
              <a:rPr lang="ja-JP" altLang="en-US"/>
              <a:t>、</a:t>
            </a:r>
            <a:r>
              <a:rPr lang="en-US" altLang="ja-JP"/>
              <a:t>Music</a:t>
            </a:r>
            <a:r>
              <a:rPr lang="ja-JP" altLang="en-US"/>
              <a:t>、文書、</a:t>
            </a:r>
            <a:r>
              <a:rPr lang="en-US" altLang="ja-JP"/>
              <a:t>data</a:t>
            </a:r>
            <a:r>
              <a:rPr lang="ja-JP" altLang="en-US"/>
              <a:t>など</a:t>
            </a:r>
          </a:p>
        </p:txBody>
      </p:sp>
      <p:sp>
        <p:nvSpPr>
          <p:cNvPr id="13322" name="Text Box 10"/>
          <p:cNvSpPr txBox="1">
            <a:spLocks noChangeArrowheads="1"/>
          </p:cNvSpPr>
          <p:nvPr/>
        </p:nvSpPr>
        <p:spPr bwMode="auto">
          <a:xfrm>
            <a:off x="5292725" y="4941888"/>
            <a:ext cx="367188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その下階層のフォルダを年月日で整理するのも後で探し出すのが楽な方法です。</a:t>
            </a:r>
          </a:p>
        </p:txBody>
      </p:sp>
      <p:sp>
        <p:nvSpPr>
          <p:cNvPr id="13323" name="Text Box 11"/>
          <p:cNvSpPr txBox="1">
            <a:spLocks noChangeArrowheads="1"/>
          </p:cNvSpPr>
          <p:nvPr/>
        </p:nvSpPr>
        <p:spPr bwMode="auto">
          <a:xfrm>
            <a:off x="5292725" y="5949950"/>
            <a:ext cx="302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例えば：</a:t>
            </a:r>
            <a:r>
              <a:rPr lang="en-US" altLang="ja-JP" smtClean="0"/>
              <a:t>20170516</a:t>
            </a:r>
            <a:endParaRPr lang="en-US" altLang="ja-JP"/>
          </a:p>
        </p:txBody>
      </p:sp>
      <p:sp>
        <p:nvSpPr>
          <p:cNvPr id="13324" name="Text Box 13"/>
          <p:cNvSpPr txBox="1">
            <a:spLocks noChangeArrowheads="1"/>
          </p:cNvSpPr>
          <p:nvPr/>
        </p:nvSpPr>
        <p:spPr bwMode="auto">
          <a:xfrm>
            <a:off x="5292725" y="2492375"/>
            <a:ext cx="331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（該当箇所で右クリックでも可）</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ファイル・フォルダ操作</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B15A933F-D876-40A8-B74E-85C4BCAFEBAB}" type="slidenum">
              <a:rPr lang="en-US" altLang="ja-JP" smtClean="0"/>
              <a:pPr>
                <a:defRPr/>
              </a:pPr>
              <a:t>7</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72816"/>
            <a:ext cx="8678382" cy="4350655"/>
          </a:xfrm>
          <a:prstGeom prst="rect">
            <a:avLst/>
          </a:prstGeom>
        </p:spPr>
      </p:pic>
    </p:spTree>
    <p:extLst>
      <p:ext uri="{BB962C8B-B14F-4D97-AF65-F5344CB8AC3E}">
        <p14:creationId xmlns:p14="http://schemas.microsoft.com/office/powerpoint/2010/main" val="2182031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50BFD84-9DC1-476B-9A54-79E59FBA461B}" type="slidenum">
              <a:rPr lang="en-US" altLang="ja-JP"/>
              <a:pPr/>
              <a:t>8</a:t>
            </a:fld>
            <a:endParaRPr lang="en-US" altLang="ja-JP"/>
          </a:p>
        </p:txBody>
      </p:sp>
      <p:sp>
        <p:nvSpPr>
          <p:cNvPr id="14339" name="Rectangle 2"/>
          <p:cNvSpPr>
            <a:spLocks noGrp="1" noChangeArrowheads="1"/>
          </p:cNvSpPr>
          <p:nvPr>
            <p:ph type="title"/>
          </p:nvPr>
        </p:nvSpPr>
        <p:spPr/>
        <p:txBody>
          <a:bodyPr/>
          <a:lstStyle/>
          <a:p>
            <a:pPr eaLnBrk="1" hangingPunct="1"/>
            <a:r>
              <a:rPr lang="ja-JP" altLang="en-US" dirty="0" smtClean="0"/>
              <a:t>エクスプローラの使い方</a:t>
            </a:r>
          </a:p>
        </p:txBody>
      </p:sp>
      <p:sp>
        <p:nvSpPr>
          <p:cNvPr id="14341" name="Text Box 5"/>
          <p:cNvSpPr txBox="1">
            <a:spLocks noChangeArrowheads="1"/>
          </p:cNvSpPr>
          <p:nvPr/>
        </p:nvSpPr>
        <p:spPr bwMode="auto">
          <a:xfrm>
            <a:off x="1042988" y="1341438"/>
            <a:ext cx="7561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ファイルのコピー、移動には</a:t>
            </a:r>
            <a:r>
              <a:rPr lang="en-US" altLang="ja-JP"/>
              <a:t>2</a:t>
            </a:r>
            <a:r>
              <a:rPr lang="ja-JP" altLang="en-US"/>
              <a:t>つのエクスプローラを起動しておくとやりやすい</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11" y="2065777"/>
            <a:ext cx="5440487" cy="390762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916832"/>
            <a:ext cx="3098214" cy="18541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5"/>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9A5BD15-BB93-4FBC-A6C2-8BFFB13B14D7}" type="slidenum">
              <a:rPr lang="en-US" altLang="ja-JP"/>
              <a:pPr/>
              <a:t>9</a:t>
            </a:fld>
            <a:endParaRPr lang="en-US" altLang="ja-JP"/>
          </a:p>
        </p:txBody>
      </p:sp>
      <p:sp>
        <p:nvSpPr>
          <p:cNvPr id="15363" name="Rectangle 2"/>
          <p:cNvSpPr>
            <a:spLocks noGrp="1" noChangeArrowheads="1"/>
          </p:cNvSpPr>
          <p:nvPr>
            <p:ph type="title"/>
          </p:nvPr>
        </p:nvSpPr>
        <p:spPr/>
        <p:txBody>
          <a:bodyPr/>
          <a:lstStyle/>
          <a:p>
            <a:pPr eaLnBrk="1" hangingPunct="1"/>
            <a:r>
              <a:rPr lang="ja-JP" altLang="en-US" smtClean="0"/>
              <a:t>エクスプローラの使い方</a:t>
            </a:r>
          </a:p>
        </p:txBody>
      </p:sp>
      <p:sp>
        <p:nvSpPr>
          <p:cNvPr id="15364" name="Text Box 5"/>
          <p:cNvSpPr txBox="1">
            <a:spLocks noChangeArrowheads="1"/>
          </p:cNvSpPr>
          <p:nvPr/>
        </p:nvSpPr>
        <p:spPr bwMode="auto">
          <a:xfrm>
            <a:off x="1258888" y="1916113"/>
            <a:ext cx="1296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ja-JP" altLang="ja-JP"/>
          </a:p>
        </p:txBody>
      </p:sp>
      <p:pic>
        <p:nvPicPr>
          <p:cNvPr id="15365" name="Picture 6" descr="w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280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7"/>
          <p:cNvSpPr txBox="1">
            <a:spLocks noChangeArrowheads="1"/>
          </p:cNvSpPr>
          <p:nvPr/>
        </p:nvSpPr>
        <p:spPr bwMode="auto">
          <a:xfrm>
            <a:off x="539750" y="4292600"/>
            <a:ext cx="6192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今回の講座用として教材を用意しています。</a:t>
            </a:r>
            <a:r>
              <a:rPr lang="en-US" altLang="ja-JP"/>
              <a:t>USB</a:t>
            </a:r>
            <a:r>
              <a:rPr lang="ja-JP" altLang="en-US"/>
              <a:t>メモリで</a:t>
            </a:r>
          </a:p>
        </p:txBody>
      </p:sp>
      <p:sp>
        <p:nvSpPr>
          <p:cNvPr id="15367" name="Text Box 8"/>
          <p:cNvSpPr txBox="1">
            <a:spLocks noChangeArrowheads="1"/>
          </p:cNvSpPr>
          <p:nvPr/>
        </p:nvSpPr>
        <p:spPr bwMode="auto">
          <a:xfrm>
            <a:off x="684213" y="4797425"/>
            <a:ext cx="7343775"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これを皆さんのパソコンへコピーして保存して下さい。</a:t>
            </a:r>
          </a:p>
          <a:p>
            <a:pPr eaLnBrk="1" hangingPunct="1">
              <a:spcBef>
                <a:spcPct val="50000"/>
              </a:spcBef>
            </a:pPr>
            <a:r>
              <a:rPr lang="en-US" altLang="ja-JP"/>
              <a:t>C</a:t>
            </a:r>
            <a:r>
              <a:rPr lang="ja-JP" altLang="en-US"/>
              <a:t>ドライブに</a:t>
            </a:r>
            <a:r>
              <a:rPr lang="en-US" altLang="ja-JP"/>
              <a:t>c:\temp</a:t>
            </a:r>
            <a:r>
              <a:rPr lang="ja-JP" altLang="en-US"/>
              <a:t>というフォルダを作成して</a:t>
            </a:r>
            <a:r>
              <a:rPr lang="en-US" altLang="ja-JP"/>
              <a:t>USB</a:t>
            </a:r>
            <a:r>
              <a:rPr lang="ja-JP" altLang="en-US"/>
              <a:t>からパソコン講座というフォルダ一式をコピーして下さい。</a:t>
            </a:r>
          </a:p>
          <a:p>
            <a:pPr eaLnBrk="1" hangingPunct="1">
              <a:spcBef>
                <a:spcPct val="50000"/>
              </a:spcBef>
            </a:pPr>
            <a:r>
              <a:rPr lang="ja-JP" altLang="en-US"/>
              <a:t>これを使用して</a:t>
            </a:r>
            <a:r>
              <a:rPr lang="en-US" altLang="ja-JP"/>
              <a:t>temp</a:t>
            </a:r>
            <a:r>
              <a:rPr lang="ja-JP" altLang="en-US"/>
              <a:t>フォルダ内でフォルダの作成、コピー、移動、削除、名前の変更等の実習をしてみましょう！</a:t>
            </a:r>
          </a:p>
        </p:txBody>
      </p:sp>
      <p:sp>
        <p:nvSpPr>
          <p:cNvPr id="15368" name="Text Box 9"/>
          <p:cNvSpPr txBox="1">
            <a:spLocks noChangeArrowheads="1"/>
          </p:cNvSpPr>
          <p:nvPr/>
        </p:nvSpPr>
        <p:spPr bwMode="auto">
          <a:xfrm>
            <a:off x="2411413" y="38608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solidFill>
                  <a:srgbClr val="FF3300"/>
                </a:solidFill>
              </a:rPr>
              <a:t>この教材は今後の講座に使用します</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3771</TotalTime>
  <Words>2361</Words>
  <Application>Microsoft Office PowerPoint</Application>
  <PresentationFormat>画面に合わせる (4:3)</PresentationFormat>
  <Paragraphs>318</Paragraphs>
  <Slides>52</Slides>
  <Notes>2</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52</vt:i4>
      </vt:variant>
    </vt:vector>
  </HeadingPairs>
  <TitlesOfParts>
    <vt:vector size="56" baseType="lpstr">
      <vt:lpstr>ＭＳ Ｐゴシック</vt:lpstr>
      <vt:lpstr>ＭＳ Ｐ明朝</vt:lpstr>
      <vt:lpstr>Arial</vt:lpstr>
      <vt:lpstr>標準デザイン</vt:lpstr>
      <vt:lpstr>シニアのためのパソコン講座</vt:lpstr>
      <vt:lpstr>講座の概要 </vt:lpstr>
      <vt:lpstr>スケジュール</vt:lpstr>
      <vt:lpstr>パソコンの中を覗いてみよう！</vt:lpstr>
      <vt:lpstr>ファイル・フォルダ操作</vt:lpstr>
      <vt:lpstr>ファイル・フォルダ操作</vt:lpstr>
      <vt:lpstr>ファイル・フォルダ操作</vt:lpstr>
      <vt:lpstr>エクスプローラの使い方</vt:lpstr>
      <vt:lpstr>エクスプローラの使い方</vt:lpstr>
      <vt:lpstr>パソコン・ファイルの保存場所</vt:lpstr>
      <vt:lpstr>パソコン・ファイルの保存場所</vt:lpstr>
      <vt:lpstr>ファイルの拡張子を表示する方法 </vt:lpstr>
      <vt:lpstr>アプリケーションと拡張子の関連付け </vt:lpstr>
      <vt:lpstr>写真の整理・加工・管理</vt:lpstr>
      <vt:lpstr>写真の整理</vt:lpstr>
      <vt:lpstr>簡単な写真(デジタル)の撮り方 </vt:lpstr>
      <vt:lpstr>「ペイント」を使った画像処理</vt:lpstr>
      <vt:lpstr>Wordを使った画像処理</vt:lpstr>
      <vt:lpstr>講座で使うフリーソフト</vt:lpstr>
      <vt:lpstr>Vixで写真の閲覧（ビュアー）</vt:lpstr>
      <vt:lpstr>縮小革命で一括縮小</vt:lpstr>
      <vt:lpstr>Vixで画像の回転（一括） </vt:lpstr>
      <vt:lpstr>Vixでファイル名の一括変換</vt:lpstr>
      <vt:lpstr>Vixでスライドショー</vt:lpstr>
      <vt:lpstr>Vixでアルバムを作る</vt:lpstr>
      <vt:lpstr>Vixでアルバムを作る</vt:lpstr>
      <vt:lpstr>JTrimで縮小・拡大</vt:lpstr>
      <vt:lpstr>JTrimで縮小・拡大</vt:lpstr>
      <vt:lpstr>JTrimでトリミング</vt:lpstr>
      <vt:lpstr>JTrimでトリミング</vt:lpstr>
      <vt:lpstr>JTrimでトリミング（傾斜した画像）</vt:lpstr>
      <vt:lpstr>JTrimでトリミング（傾斜した画像）</vt:lpstr>
      <vt:lpstr>JTrimで円形切り抜き</vt:lpstr>
      <vt:lpstr>Jtrimで角丸切り抜き</vt:lpstr>
      <vt:lpstr>JTrimでフェードアウト</vt:lpstr>
      <vt:lpstr>Jtrimで写真に文字を入れる</vt:lpstr>
      <vt:lpstr>Jtrimで画像を結合する</vt:lpstr>
      <vt:lpstr>Jtrimで画面キャプチャー</vt:lpstr>
      <vt:lpstr>スキャナーで本をスキャンすると</vt:lpstr>
      <vt:lpstr>スキャナーで本をスキャンすると</vt:lpstr>
      <vt:lpstr>新聞の切り抜き</vt:lpstr>
      <vt:lpstr>新聞の切り抜き</vt:lpstr>
      <vt:lpstr>新聞の切り抜き</vt:lpstr>
      <vt:lpstr>新聞の切り抜き</vt:lpstr>
      <vt:lpstr>３つの地図を連結する（都筑区）</vt:lpstr>
      <vt:lpstr>３つの地図を連結する（都筑区）</vt:lpstr>
      <vt:lpstr>３つの地図を連結する（都筑区）</vt:lpstr>
      <vt:lpstr>３つの地図を連結する（都筑区）</vt:lpstr>
      <vt:lpstr>３つの地図を連結する（都筑区）</vt:lpstr>
      <vt:lpstr>３つの地図を連結する（都筑区）</vt:lpstr>
      <vt:lpstr>講座で使わなかった お勧めのフリーソフト</vt:lpstr>
      <vt:lpstr>自分がどんなものを作ってみたいか？</vt:lpstr>
    </vt:vector>
  </TitlesOfParts>
  <Company>MouseComputer PC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ボランティア初心者のための パソコン講座</dc:title>
  <dc:creator>admin</dc:creator>
  <cp:lastModifiedBy>全主王子</cp:lastModifiedBy>
  <cp:revision>93</cp:revision>
  <cp:lastPrinted>2017-05-09T23:54:08Z</cp:lastPrinted>
  <dcterms:created xsi:type="dcterms:W3CDTF">2014-05-06T15:19:53Z</dcterms:created>
  <dcterms:modified xsi:type="dcterms:W3CDTF">2017-05-10T11:10:35Z</dcterms:modified>
</cp:coreProperties>
</file>